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72"/>
  </p:notesMasterIdLst>
  <p:handoutMasterIdLst>
    <p:handoutMasterId r:id="rId73"/>
  </p:handoutMasterIdLst>
  <p:sldIdLst>
    <p:sldId id="256" r:id="rId2"/>
    <p:sldId id="257" r:id="rId3"/>
    <p:sldId id="258" r:id="rId4"/>
    <p:sldId id="346" r:id="rId5"/>
    <p:sldId id="259" r:id="rId6"/>
    <p:sldId id="260" r:id="rId7"/>
    <p:sldId id="352" r:id="rId8"/>
    <p:sldId id="348" r:id="rId9"/>
    <p:sldId id="361" r:id="rId10"/>
    <p:sldId id="388" r:id="rId11"/>
    <p:sldId id="362" r:id="rId12"/>
    <p:sldId id="389" r:id="rId13"/>
    <p:sldId id="363" r:id="rId14"/>
    <p:sldId id="390" r:id="rId15"/>
    <p:sldId id="391" r:id="rId16"/>
    <p:sldId id="347" r:id="rId17"/>
    <p:sldId id="341" r:id="rId18"/>
    <p:sldId id="382" r:id="rId19"/>
    <p:sldId id="265" r:id="rId20"/>
    <p:sldId id="394" r:id="rId21"/>
    <p:sldId id="350" r:id="rId22"/>
    <p:sldId id="267" r:id="rId23"/>
    <p:sldId id="314" r:id="rId24"/>
    <p:sldId id="360" r:id="rId25"/>
    <p:sldId id="338" r:id="rId26"/>
    <p:sldId id="337" r:id="rId27"/>
    <p:sldId id="383" r:id="rId28"/>
    <p:sldId id="274" r:id="rId29"/>
    <p:sldId id="278" r:id="rId30"/>
    <p:sldId id="279" r:id="rId31"/>
    <p:sldId id="342" r:id="rId32"/>
    <p:sldId id="280" r:id="rId33"/>
    <p:sldId id="395" r:id="rId34"/>
    <p:sldId id="343" r:id="rId35"/>
    <p:sldId id="326" r:id="rId36"/>
    <p:sldId id="294" r:id="rId37"/>
    <p:sldId id="322" r:id="rId38"/>
    <p:sldId id="282" r:id="rId39"/>
    <p:sldId id="392" r:id="rId40"/>
    <p:sldId id="295" r:id="rId41"/>
    <p:sldId id="385" r:id="rId42"/>
    <p:sldId id="386" r:id="rId43"/>
    <p:sldId id="387" r:id="rId44"/>
    <p:sldId id="285" r:id="rId45"/>
    <p:sldId id="298" r:id="rId46"/>
    <p:sldId id="299" r:id="rId47"/>
    <p:sldId id="351" r:id="rId48"/>
    <p:sldId id="287" r:id="rId49"/>
    <p:sldId id="300" r:id="rId50"/>
    <p:sldId id="301" r:id="rId51"/>
    <p:sldId id="302" r:id="rId52"/>
    <p:sldId id="339" r:id="rId53"/>
    <p:sldId id="303" r:id="rId54"/>
    <p:sldId id="304" r:id="rId55"/>
    <p:sldId id="284" r:id="rId56"/>
    <p:sldId id="364" r:id="rId57"/>
    <p:sldId id="365" r:id="rId58"/>
    <p:sldId id="374" r:id="rId59"/>
    <p:sldId id="375" r:id="rId60"/>
    <p:sldId id="376" r:id="rId61"/>
    <p:sldId id="377" r:id="rId62"/>
    <p:sldId id="378" r:id="rId63"/>
    <p:sldId id="379" r:id="rId64"/>
    <p:sldId id="380" r:id="rId65"/>
    <p:sldId id="366" r:id="rId66"/>
    <p:sldId id="313" r:id="rId67"/>
    <p:sldId id="373" r:id="rId68"/>
    <p:sldId id="283" r:id="rId69"/>
    <p:sldId id="384" r:id="rId70"/>
    <p:sldId id="321" r:id="rId71"/>
  </p:sldIdLst>
  <p:sldSz cx="9144000" cy="6858000" type="screen4x3"/>
  <p:notesSz cx="6797675" cy="99298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6" autoAdjust="0"/>
    <p:restoredTop sz="94660"/>
  </p:normalViewPr>
  <p:slideViewPr>
    <p:cSldViewPr>
      <p:cViewPr varScale="1">
        <p:scale>
          <a:sx n="86" d="100"/>
          <a:sy n="86" d="100"/>
        </p:scale>
        <p:origin x="1530" y="6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452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0F3AEE-922D-446E-B1BD-66583ABEC13C}" type="doc">
      <dgm:prSet loTypeId="urn:microsoft.com/office/officeart/2005/8/layout/list1" loCatId="list" qsTypeId="urn:microsoft.com/office/officeart/2005/8/quickstyle/3d3" qsCatId="3D" csTypeId="urn:microsoft.com/office/officeart/2005/8/colors/colorful1#1" csCatId="colorful" phldr="1"/>
      <dgm:spPr/>
      <dgm:t>
        <a:bodyPr/>
        <a:lstStyle/>
        <a:p>
          <a:endParaRPr lang="zh-TW" altLang="en-US"/>
        </a:p>
      </dgm:t>
    </dgm:pt>
    <dgm:pt modelId="{6DC61C35-60BC-4CDF-9CBB-682014F48129}">
      <dgm:prSet phldrT="[文字]" custT="1"/>
      <dgm:spPr/>
      <dgm:t>
        <a:bodyPr/>
        <a:lstStyle/>
        <a:p>
          <a:r>
            <a:rPr lang="zh-TW" altLang="en-US" sz="2400" dirty="0" smtClean="0">
              <a:latin typeface="標楷體" panose="03000509000000000000" pitchFamily="65" charset="-120"/>
              <a:ea typeface="標楷體" panose="03000509000000000000" pitchFamily="65" charset="-120"/>
            </a:rPr>
            <a:t>檢查憑證內容是否完整</a:t>
          </a:r>
          <a:endParaRPr lang="zh-TW" altLang="en-US" sz="2400" dirty="0">
            <a:latin typeface="標楷體" panose="03000509000000000000" pitchFamily="65" charset="-120"/>
            <a:ea typeface="標楷體" panose="03000509000000000000" pitchFamily="65" charset="-120"/>
          </a:endParaRPr>
        </a:p>
      </dgm:t>
    </dgm:pt>
    <dgm:pt modelId="{C25929FF-A0B0-4ADB-AB1A-9C600402B621}" type="parTrans" cxnId="{CB2D9C03-9A17-47E0-BD74-CDBD0C1E7ECF}">
      <dgm:prSet/>
      <dgm:spPr/>
      <dgm:t>
        <a:bodyPr/>
        <a:lstStyle/>
        <a:p>
          <a:endParaRPr lang="zh-TW" altLang="en-US">
            <a:solidFill>
              <a:schemeClr val="tx1"/>
            </a:solidFill>
            <a:latin typeface="微軟正黑體" pitchFamily="34" charset="-120"/>
            <a:ea typeface="微軟正黑體" pitchFamily="34" charset="-120"/>
          </a:endParaRPr>
        </a:p>
      </dgm:t>
    </dgm:pt>
    <dgm:pt modelId="{B8DA3432-194B-4736-8255-F38D95E42A23}" type="sibTrans" cxnId="{CB2D9C03-9A17-47E0-BD74-CDBD0C1E7ECF}">
      <dgm:prSet/>
      <dgm:spPr/>
      <dgm:t>
        <a:bodyPr/>
        <a:lstStyle/>
        <a:p>
          <a:endParaRPr lang="zh-TW" altLang="en-US">
            <a:solidFill>
              <a:schemeClr val="tx1"/>
            </a:solidFill>
            <a:latin typeface="微軟正黑體" pitchFamily="34" charset="-120"/>
            <a:ea typeface="微軟正黑體" pitchFamily="34" charset="-120"/>
          </a:endParaRPr>
        </a:p>
      </dgm:t>
    </dgm:pt>
    <dgm:pt modelId="{E29C7C8F-0CDB-47A2-872E-57A5C374A27A}">
      <dgm:prSet phldrT="[文字]" custT="1"/>
      <dgm:spPr/>
      <dgm:t>
        <a:bodyPr/>
        <a:lstStyle/>
        <a:p>
          <a:r>
            <a:rPr lang="zh-TW" altLang="en-US" sz="2400" dirty="0" smtClean="0">
              <a:latin typeface="標楷體" panose="03000509000000000000" pitchFamily="65" charset="-120"/>
              <a:ea typeface="標楷體" panose="03000509000000000000" pitchFamily="65" charset="-120"/>
            </a:rPr>
            <a:t>確認是否符合相關標準</a:t>
          </a:r>
          <a:endParaRPr lang="zh-TW" altLang="en-US" sz="2400" dirty="0">
            <a:latin typeface="標楷體" panose="03000509000000000000" pitchFamily="65" charset="-120"/>
            <a:ea typeface="標楷體" panose="03000509000000000000" pitchFamily="65" charset="-120"/>
          </a:endParaRPr>
        </a:p>
      </dgm:t>
    </dgm:pt>
    <dgm:pt modelId="{BFF2ABF8-23FF-40F1-97D5-99E8A7533C71}" type="parTrans" cxnId="{B63B8D7C-A695-4A6C-B720-3660CC735921}">
      <dgm:prSet/>
      <dgm:spPr/>
      <dgm:t>
        <a:bodyPr/>
        <a:lstStyle/>
        <a:p>
          <a:endParaRPr lang="zh-TW" altLang="en-US">
            <a:solidFill>
              <a:schemeClr val="tx1"/>
            </a:solidFill>
            <a:latin typeface="微軟正黑體" pitchFamily="34" charset="-120"/>
            <a:ea typeface="微軟正黑體" pitchFamily="34" charset="-120"/>
          </a:endParaRPr>
        </a:p>
      </dgm:t>
    </dgm:pt>
    <dgm:pt modelId="{C18B6150-370F-4D26-BD4B-4C3822A959E5}" type="sibTrans" cxnId="{B63B8D7C-A695-4A6C-B720-3660CC735921}">
      <dgm:prSet/>
      <dgm:spPr/>
      <dgm:t>
        <a:bodyPr/>
        <a:lstStyle/>
        <a:p>
          <a:endParaRPr lang="zh-TW" altLang="en-US">
            <a:solidFill>
              <a:schemeClr val="tx1"/>
            </a:solidFill>
            <a:latin typeface="微軟正黑體" pitchFamily="34" charset="-120"/>
            <a:ea typeface="微軟正黑體" pitchFamily="34" charset="-120"/>
          </a:endParaRPr>
        </a:p>
      </dgm:t>
    </dgm:pt>
    <dgm:pt modelId="{598AF2A6-1E1D-44D4-BFA6-361B20881C88}">
      <dgm:prSet phldrT="[文字]" custT="1"/>
      <dgm:spPr/>
      <dgm:t>
        <a:bodyPr/>
        <a:lstStyle/>
        <a:p>
          <a:r>
            <a:rPr lang="zh-TW" altLang="en-US" sz="2400" dirty="0" smtClean="0">
              <a:latin typeface="標楷體" panose="03000509000000000000" pitchFamily="65" charset="-120"/>
              <a:ea typeface="標楷體" panose="03000509000000000000" pitchFamily="65" charset="-120"/>
            </a:rPr>
            <a:t>黏貼至支出憑證黏存單</a:t>
          </a:r>
          <a:endParaRPr lang="zh-TW" altLang="en-US" sz="2400" dirty="0">
            <a:latin typeface="標楷體" panose="03000509000000000000" pitchFamily="65" charset="-120"/>
            <a:ea typeface="標楷體" panose="03000509000000000000" pitchFamily="65" charset="-120"/>
          </a:endParaRPr>
        </a:p>
      </dgm:t>
    </dgm:pt>
    <dgm:pt modelId="{3C2A19BA-BFFA-45B7-B661-85E7F785357C}" type="parTrans" cxnId="{11673037-BA34-43B8-9694-1B047AC40425}">
      <dgm:prSet/>
      <dgm:spPr/>
      <dgm:t>
        <a:bodyPr/>
        <a:lstStyle/>
        <a:p>
          <a:endParaRPr lang="zh-TW" altLang="en-US">
            <a:solidFill>
              <a:schemeClr val="tx1"/>
            </a:solidFill>
            <a:latin typeface="微軟正黑體" pitchFamily="34" charset="-120"/>
            <a:ea typeface="微軟正黑體" pitchFamily="34" charset="-120"/>
          </a:endParaRPr>
        </a:p>
      </dgm:t>
    </dgm:pt>
    <dgm:pt modelId="{F70F799B-ECAE-4CDA-92BB-1DA71288A261}" type="sibTrans" cxnId="{11673037-BA34-43B8-9694-1B047AC40425}">
      <dgm:prSet/>
      <dgm:spPr/>
      <dgm:t>
        <a:bodyPr/>
        <a:lstStyle/>
        <a:p>
          <a:endParaRPr lang="zh-TW" altLang="en-US">
            <a:solidFill>
              <a:schemeClr val="tx1"/>
            </a:solidFill>
            <a:latin typeface="微軟正黑體" pitchFamily="34" charset="-120"/>
            <a:ea typeface="微軟正黑體" pitchFamily="34" charset="-120"/>
          </a:endParaRPr>
        </a:p>
      </dgm:t>
    </dgm:pt>
    <dgm:pt modelId="{0FDE66B5-AC39-4155-8379-68A729F8FA80}">
      <dgm:prSet phldrT="[文字]" custT="1"/>
      <dgm:spPr/>
      <dgm:t>
        <a:bodyPr/>
        <a:lstStyle/>
        <a:p>
          <a:r>
            <a:rPr lang="zh-TW" altLang="en-US" sz="2400" dirty="0" smtClean="0">
              <a:latin typeface="標楷體" panose="03000509000000000000" pitchFamily="65" charset="-120"/>
              <a:ea typeface="標楷體" panose="03000509000000000000" pitchFamily="65" charset="-120"/>
            </a:rPr>
            <a:t>檢附其他相關文件表單</a:t>
          </a:r>
          <a:endParaRPr lang="en-US" altLang="zh-TW" sz="2400" dirty="0" smtClean="0">
            <a:latin typeface="標楷體" panose="03000509000000000000" pitchFamily="65" charset="-120"/>
            <a:ea typeface="標楷體" panose="03000509000000000000" pitchFamily="65" charset="-120"/>
          </a:endParaRPr>
        </a:p>
      </dgm:t>
    </dgm:pt>
    <dgm:pt modelId="{31D6E589-DD2A-49AF-A7CB-E736A722A3DC}" type="parTrans" cxnId="{A0B2CBE2-3CF6-483E-BF3B-72CDE40FFE2C}">
      <dgm:prSet/>
      <dgm:spPr/>
      <dgm:t>
        <a:bodyPr/>
        <a:lstStyle/>
        <a:p>
          <a:endParaRPr lang="zh-TW" altLang="en-US">
            <a:solidFill>
              <a:schemeClr val="tx1"/>
            </a:solidFill>
            <a:latin typeface="微軟正黑體" pitchFamily="34" charset="-120"/>
            <a:ea typeface="微軟正黑體" pitchFamily="34" charset="-120"/>
          </a:endParaRPr>
        </a:p>
      </dgm:t>
    </dgm:pt>
    <dgm:pt modelId="{3752689D-F5F7-4136-8C0F-2A61B2C04985}" type="sibTrans" cxnId="{A0B2CBE2-3CF6-483E-BF3B-72CDE40FFE2C}">
      <dgm:prSet/>
      <dgm:spPr/>
      <dgm:t>
        <a:bodyPr/>
        <a:lstStyle/>
        <a:p>
          <a:endParaRPr lang="zh-TW" altLang="en-US">
            <a:solidFill>
              <a:schemeClr val="tx1"/>
            </a:solidFill>
            <a:latin typeface="微軟正黑體" pitchFamily="34" charset="-120"/>
            <a:ea typeface="微軟正黑體" pitchFamily="34" charset="-120"/>
          </a:endParaRPr>
        </a:p>
      </dgm:t>
    </dgm:pt>
    <dgm:pt modelId="{6B5F9652-F888-4825-AE91-FF507226E819}">
      <dgm:prSet phldrT="[文字]" custT="1"/>
      <dgm:spPr/>
      <dgm:t>
        <a:bodyPr/>
        <a:lstStyle/>
        <a:p>
          <a:r>
            <a:rPr lang="zh-TW" altLang="en-US" sz="2400" dirty="0" smtClean="0">
              <a:latin typeface="標楷體" panose="03000509000000000000" pitchFamily="65" charset="-120"/>
              <a:ea typeface="標楷體" panose="03000509000000000000" pitchFamily="65" charset="-120"/>
            </a:rPr>
            <a:t>相關人員核章</a:t>
          </a:r>
          <a:endParaRPr lang="zh-TW" altLang="en-US" sz="2400" dirty="0">
            <a:latin typeface="標楷體" panose="03000509000000000000" pitchFamily="65" charset="-120"/>
            <a:ea typeface="標楷體" panose="03000509000000000000" pitchFamily="65" charset="-120"/>
          </a:endParaRPr>
        </a:p>
      </dgm:t>
    </dgm:pt>
    <dgm:pt modelId="{A7BC3E4C-E257-4BA2-B57B-C551ECA77BF6}" type="parTrans" cxnId="{BC84AD78-8588-429E-8F6D-B72C6FC152AE}">
      <dgm:prSet/>
      <dgm:spPr/>
      <dgm:t>
        <a:bodyPr/>
        <a:lstStyle/>
        <a:p>
          <a:endParaRPr lang="zh-TW" altLang="en-US">
            <a:solidFill>
              <a:schemeClr val="tx1"/>
            </a:solidFill>
            <a:latin typeface="微軟正黑體" pitchFamily="34" charset="-120"/>
            <a:ea typeface="微軟正黑體" pitchFamily="34" charset="-120"/>
          </a:endParaRPr>
        </a:p>
      </dgm:t>
    </dgm:pt>
    <dgm:pt modelId="{E35F9AED-AEB1-463C-BBA1-E4F204018B29}" type="sibTrans" cxnId="{BC84AD78-8588-429E-8F6D-B72C6FC152AE}">
      <dgm:prSet/>
      <dgm:spPr/>
      <dgm:t>
        <a:bodyPr/>
        <a:lstStyle/>
        <a:p>
          <a:endParaRPr lang="zh-TW" altLang="en-US">
            <a:solidFill>
              <a:schemeClr val="tx1"/>
            </a:solidFill>
            <a:latin typeface="微軟正黑體" pitchFamily="34" charset="-120"/>
            <a:ea typeface="微軟正黑體" pitchFamily="34" charset="-120"/>
          </a:endParaRPr>
        </a:p>
      </dgm:t>
    </dgm:pt>
    <dgm:pt modelId="{1132D711-6550-4204-A7CA-4DE7B4651222}">
      <dgm:prSet phldrT="[文字]" custT="1"/>
      <dgm:spPr/>
      <dgm:t>
        <a:bodyPr/>
        <a:lstStyle/>
        <a:p>
          <a:r>
            <a:rPr lang="zh-TW" altLang="en-US" sz="2400" dirty="0" smtClean="0">
              <a:latin typeface="標楷體" panose="03000509000000000000" pitchFamily="65" charset="-120"/>
              <a:ea typeface="標楷體" panose="03000509000000000000" pitchFamily="65" charset="-120"/>
            </a:rPr>
            <a:t>確認經費來源、核定項目</a:t>
          </a:r>
          <a:endParaRPr lang="zh-TW" altLang="en-US" sz="2400" dirty="0">
            <a:latin typeface="標楷體" panose="03000509000000000000" pitchFamily="65" charset="-120"/>
            <a:ea typeface="標楷體" panose="03000509000000000000" pitchFamily="65" charset="-120"/>
          </a:endParaRPr>
        </a:p>
      </dgm:t>
    </dgm:pt>
    <dgm:pt modelId="{A8F4F179-4F7E-47CC-B19B-7567D12B9787}" type="parTrans" cxnId="{EB29B2CF-ED57-431B-90CA-5F9DC1F13D73}">
      <dgm:prSet/>
      <dgm:spPr/>
      <dgm:t>
        <a:bodyPr/>
        <a:lstStyle/>
        <a:p>
          <a:endParaRPr lang="zh-TW" altLang="en-US">
            <a:solidFill>
              <a:schemeClr val="tx1"/>
            </a:solidFill>
            <a:latin typeface="微軟正黑體" pitchFamily="34" charset="-120"/>
            <a:ea typeface="微軟正黑體" pitchFamily="34" charset="-120"/>
          </a:endParaRPr>
        </a:p>
      </dgm:t>
    </dgm:pt>
    <dgm:pt modelId="{C2CDA224-2A1F-47A6-9BF3-4EE36AF88DED}" type="sibTrans" cxnId="{EB29B2CF-ED57-431B-90CA-5F9DC1F13D73}">
      <dgm:prSet/>
      <dgm:spPr/>
      <dgm:t>
        <a:bodyPr/>
        <a:lstStyle/>
        <a:p>
          <a:endParaRPr lang="zh-TW" altLang="en-US">
            <a:solidFill>
              <a:schemeClr val="tx1"/>
            </a:solidFill>
            <a:latin typeface="微軟正黑體" pitchFamily="34" charset="-120"/>
            <a:ea typeface="微軟正黑體" pitchFamily="34" charset="-120"/>
          </a:endParaRPr>
        </a:p>
      </dgm:t>
    </dgm:pt>
    <dgm:pt modelId="{EED6782E-57F1-461D-8342-BBE167439A59}">
      <dgm:prSet custT="1"/>
      <dgm:spPr/>
      <dgm:t>
        <a:bodyPr/>
        <a:lstStyle/>
        <a:p>
          <a:r>
            <a:rPr lang="zh-TW" altLang="en-US" sz="2400" dirty="0" smtClean="0">
              <a:latin typeface="標楷體" panose="03000509000000000000" pitchFamily="65" charset="-120"/>
              <a:ea typeface="標楷體" panose="03000509000000000000" pitchFamily="65" charset="-120"/>
            </a:rPr>
            <a:t>文件送出前，再次檢視是否有缺漏</a:t>
          </a:r>
        </a:p>
      </dgm:t>
    </dgm:pt>
    <dgm:pt modelId="{557DF013-7ECF-4584-AC99-54FBC59A9B05}" type="parTrans" cxnId="{1A8EFDB8-2AF0-487E-9713-029699DE5808}">
      <dgm:prSet/>
      <dgm:spPr/>
      <dgm:t>
        <a:bodyPr/>
        <a:lstStyle/>
        <a:p>
          <a:endParaRPr lang="zh-TW" altLang="en-US"/>
        </a:p>
      </dgm:t>
    </dgm:pt>
    <dgm:pt modelId="{98BFC2EC-45FB-4074-93A6-AE6006B0D02D}" type="sibTrans" cxnId="{1A8EFDB8-2AF0-487E-9713-029699DE5808}">
      <dgm:prSet/>
      <dgm:spPr/>
      <dgm:t>
        <a:bodyPr/>
        <a:lstStyle/>
        <a:p>
          <a:endParaRPr lang="zh-TW" altLang="en-US"/>
        </a:p>
      </dgm:t>
    </dgm:pt>
    <dgm:pt modelId="{09C13D7F-B140-4143-8540-9CEC6E9C673E}">
      <dgm:prSet custT="1"/>
      <dgm:spPr/>
      <dgm:t>
        <a:bodyPr/>
        <a:lstStyle/>
        <a:p>
          <a:r>
            <a:rPr lang="zh-TW" altLang="en-US" sz="2400" dirty="0" smtClean="0">
              <a:latin typeface="標楷體" panose="03000509000000000000" pitchFamily="65" charset="-120"/>
              <a:ea typeface="標楷體" panose="03000509000000000000" pitchFamily="65" charset="-120"/>
            </a:rPr>
            <a:t>確認憑證加總金額與報支金額相符</a:t>
          </a:r>
          <a:endParaRPr lang="zh-TW" altLang="en-US" sz="2400" dirty="0">
            <a:latin typeface="標楷體" panose="03000509000000000000" pitchFamily="65" charset="-120"/>
            <a:ea typeface="標楷體" panose="03000509000000000000" pitchFamily="65" charset="-120"/>
          </a:endParaRPr>
        </a:p>
      </dgm:t>
    </dgm:pt>
    <dgm:pt modelId="{3358CE78-DA45-4845-B8E8-B414A51A68FF}" type="parTrans" cxnId="{21AED37E-D1FD-482B-A76C-FC4AECEA1879}">
      <dgm:prSet/>
      <dgm:spPr/>
      <dgm:t>
        <a:bodyPr/>
        <a:lstStyle/>
        <a:p>
          <a:endParaRPr lang="zh-TW" altLang="en-US"/>
        </a:p>
      </dgm:t>
    </dgm:pt>
    <dgm:pt modelId="{71C7D59B-57DF-4A68-99CD-5D0F60A6C1F8}" type="sibTrans" cxnId="{21AED37E-D1FD-482B-A76C-FC4AECEA1879}">
      <dgm:prSet/>
      <dgm:spPr/>
      <dgm:t>
        <a:bodyPr/>
        <a:lstStyle/>
        <a:p>
          <a:endParaRPr lang="zh-TW" altLang="en-US"/>
        </a:p>
      </dgm:t>
    </dgm:pt>
    <dgm:pt modelId="{2154F843-A1C6-4C3B-B871-0501FADBB18C}" type="pres">
      <dgm:prSet presAssocID="{CB0F3AEE-922D-446E-B1BD-66583ABEC13C}" presName="linear" presStyleCnt="0">
        <dgm:presLayoutVars>
          <dgm:dir/>
          <dgm:animLvl val="lvl"/>
          <dgm:resizeHandles val="exact"/>
        </dgm:presLayoutVars>
      </dgm:prSet>
      <dgm:spPr/>
      <dgm:t>
        <a:bodyPr/>
        <a:lstStyle/>
        <a:p>
          <a:endParaRPr lang="zh-TW" altLang="en-US"/>
        </a:p>
      </dgm:t>
    </dgm:pt>
    <dgm:pt modelId="{111C45E5-D78F-43B5-91C5-EF35AFE0DC77}" type="pres">
      <dgm:prSet presAssocID="{1132D711-6550-4204-A7CA-4DE7B4651222}" presName="parentLin" presStyleCnt="0"/>
      <dgm:spPr/>
      <dgm:t>
        <a:bodyPr/>
        <a:lstStyle/>
        <a:p>
          <a:endParaRPr lang="zh-TW" altLang="en-US"/>
        </a:p>
      </dgm:t>
    </dgm:pt>
    <dgm:pt modelId="{A9B63233-1A0B-4566-B1E8-702221690E19}" type="pres">
      <dgm:prSet presAssocID="{1132D711-6550-4204-A7CA-4DE7B4651222}" presName="parentLeftMargin" presStyleLbl="node1" presStyleIdx="0" presStyleCnt="8"/>
      <dgm:spPr/>
      <dgm:t>
        <a:bodyPr/>
        <a:lstStyle/>
        <a:p>
          <a:endParaRPr lang="zh-TW" altLang="en-US"/>
        </a:p>
      </dgm:t>
    </dgm:pt>
    <dgm:pt modelId="{231A869C-64E3-4359-B3B8-FD672D08E201}" type="pres">
      <dgm:prSet presAssocID="{1132D711-6550-4204-A7CA-4DE7B4651222}" presName="parentText" presStyleLbl="node1" presStyleIdx="0" presStyleCnt="8" custScaleY="104543">
        <dgm:presLayoutVars>
          <dgm:chMax val="0"/>
          <dgm:bulletEnabled val="1"/>
        </dgm:presLayoutVars>
      </dgm:prSet>
      <dgm:spPr/>
      <dgm:t>
        <a:bodyPr/>
        <a:lstStyle/>
        <a:p>
          <a:endParaRPr lang="zh-TW" altLang="en-US"/>
        </a:p>
      </dgm:t>
    </dgm:pt>
    <dgm:pt modelId="{578ACA33-A182-452D-A844-EDF149115EAE}" type="pres">
      <dgm:prSet presAssocID="{1132D711-6550-4204-A7CA-4DE7B4651222}" presName="negativeSpace" presStyleCnt="0"/>
      <dgm:spPr/>
      <dgm:t>
        <a:bodyPr/>
        <a:lstStyle/>
        <a:p>
          <a:endParaRPr lang="zh-TW" altLang="en-US"/>
        </a:p>
      </dgm:t>
    </dgm:pt>
    <dgm:pt modelId="{7352D73B-098C-4105-B872-A3798D5D2C1B}" type="pres">
      <dgm:prSet presAssocID="{1132D711-6550-4204-A7CA-4DE7B4651222}" presName="childText" presStyleLbl="conFgAcc1" presStyleIdx="0" presStyleCnt="8">
        <dgm:presLayoutVars>
          <dgm:bulletEnabled val="1"/>
        </dgm:presLayoutVars>
      </dgm:prSet>
      <dgm:spPr/>
      <dgm:t>
        <a:bodyPr/>
        <a:lstStyle/>
        <a:p>
          <a:endParaRPr lang="zh-TW" altLang="en-US"/>
        </a:p>
      </dgm:t>
    </dgm:pt>
    <dgm:pt modelId="{FCF0E2A7-7C7D-421E-9E6D-CB149C21BD78}" type="pres">
      <dgm:prSet presAssocID="{C2CDA224-2A1F-47A6-9BF3-4EE36AF88DED}" presName="spaceBetweenRectangles" presStyleCnt="0"/>
      <dgm:spPr/>
      <dgm:t>
        <a:bodyPr/>
        <a:lstStyle/>
        <a:p>
          <a:endParaRPr lang="zh-TW" altLang="en-US"/>
        </a:p>
      </dgm:t>
    </dgm:pt>
    <dgm:pt modelId="{C5D743CD-FE1D-4F39-98F8-FD4DD1D2DB15}" type="pres">
      <dgm:prSet presAssocID="{6DC61C35-60BC-4CDF-9CBB-682014F48129}" presName="parentLin" presStyleCnt="0"/>
      <dgm:spPr/>
      <dgm:t>
        <a:bodyPr/>
        <a:lstStyle/>
        <a:p>
          <a:endParaRPr lang="zh-TW" altLang="en-US"/>
        </a:p>
      </dgm:t>
    </dgm:pt>
    <dgm:pt modelId="{306E5198-1124-4407-ADA9-5A86E2CD1AE3}" type="pres">
      <dgm:prSet presAssocID="{6DC61C35-60BC-4CDF-9CBB-682014F48129}" presName="parentLeftMargin" presStyleLbl="node1" presStyleIdx="0" presStyleCnt="8"/>
      <dgm:spPr/>
      <dgm:t>
        <a:bodyPr/>
        <a:lstStyle/>
        <a:p>
          <a:endParaRPr lang="zh-TW" altLang="en-US"/>
        </a:p>
      </dgm:t>
    </dgm:pt>
    <dgm:pt modelId="{B8A757FF-425A-495B-8D13-ECC2EBB8972D}" type="pres">
      <dgm:prSet presAssocID="{6DC61C35-60BC-4CDF-9CBB-682014F48129}" presName="parentText" presStyleLbl="node1" presStyleIdx="1" presStyleCnt="8">
        <dgm:presLayoutVars>
          <dgm:chMax val="0"/>
          <dgm:bulletEnabled val="1"/>
        </dgm:presLayoutVars>
      </dgm:prSet>
      <dgm:spPr/>
      <dgm:t>
        <a:bodyPr/>
        <a:lstStyle/>
        <a:p>
          <a:endParaRPr lang="zh-TW" altLang="en-US"/>
        </a:p>
      </dgm:t>
    </dgm:pt>
    <dgm:pt modelId="{98ACF902-0793-4B2C-B95B-25E82A291726}" type="pres">
      <dgm:prSet presAssocID="{6DC61C35-60BC-4CDF-9CBB-682014F48129}" presName="negativeSpace" presStyleCnt="0"/>
      <dgm:spPr/>
      <dgm:t>
        <a:bodyPr/>
        <a:lstStyle/>
        <a:p>
          <a:endParaRPr lang="zh-TW" altLang="en-US"/>
        </a:p>
      </dgm:t>
    </dgm:pt>
    <dgm:pt modelId="{EB555922-0985-49C8-B662-59A8E4CA8E29}" type="pres">
      <dgm:prSet presAssocID="{6DC61C35-60BC-4CDF-9CBB-682014F48129}" presName="childText" presStyleLbl="conFgAcc1" presStyleIdx="1" presStyleCnt="8">
        <dgm:presLayoutVars>
          <dgm:bulletEnabled val="1"/>
        </dgm:presLayoutVars>
      </dgm:prSet>
      <dgm:spPr/>
      <dgm:t>
        <a:bodyPr/>
        <a:lstStyle/>
        <a:p>
          <a:endParaRPr lang="zh-TW" altLang="en-US"/>
        </a:p>
      </dgm:t>
    </dgm:pt>
    <dgm:pt modelId="{A3D667AE-36E4-4D26-BBBA-CBF66118A5B9}" type="pres">
      <dgm:prSet presAssocID="{B8DA3432-194B-4736-8255-F38D95E42A23}" presName="spaceBetweenRectangles" presStyleCnt="0"/>
      <dgm:spPr/>
      <dgm:t>
        <a:bodyPr/>
        <a:lstStyle/>
        <a:p>
          <a:endParaRPr lang="zh-TW" altLang="en-US"/>
        </a:p>
      </dgm:t>
    </dgm:pt>
    <dgm:pt modelId="{50F648DD-8AC8-4678-8AA3-C9ECD096E6F2}" type="pres">
      <dgm:prSet presAssocID="{E29C7C8F-0CDB-47A2-872E-57A5C374A27A}" presName="parentLin" presStyleCnt="0"/>
      <dgm:spPr/>
      <dgm:t>
        <a:bodyPr/>
        <a:lstStyle/>
        <a:p>
          <a:endParaRPr lang="zh-TW" altLang="en-US"/>
        </a:p>
      </dgm:t>
    </dgm:pt>
    <dgm:pt modelId="{257AC8AB-DA84-44C3-9807-7681F724DA2A}" type="pres">
      <dgm:prSet presAssocID="{E29C7C8F-0CDB-47A2-872E-57A5C374A27A}" presName="parentLeftMargin" presStyleLbl="node1" presStyleIdx="1" presStyleCnt="8"/>
      <dgm:spPr/>
      <dgm:t>
        <a:bodyPr/>
        <a:lstStyle/>
        <a:p>
          <a:endParaRPr lang="zh-TW" altLang="en-US"/>
        </a:p>
      </dgm:t>
    </dgm:pt>
    <dgm:pt modelId="{A5EBF7A9-FCE1-4582-B964-50B376E63BDF}" type="pres">
      <dgm:prSet presAssocID="{E29C7C8F-0CDB-47A2-872E-57A5C374A27A}" presName="parentText" presStyleLbl="node1" presStyleIdx="2" presStyleCnt="8">
        <dgm:presLayoutVars>
          <dgm:chMax val="0"/>
          <dgm:bulletEnabled val="1"/>
        </dgm:presLayoutVars>
      </dgm:prSet>
      <dgm:spPr/>
      <dgm:t>
        <a:bodyPr/>
        <a:lstStyle/>
        <a:p>
          <a:endParaRPr lang="zh-TW" altLang="en-US"/>
        </a:p>
      </dgm:t>
    </dgm:pt>
    <dgm:pt modelId="{84912478-4044-4D0E-977B-3914F08FE42A}" type="pres">
      <dgm:prSet presAssocID="{E29C7C8F-0CDB-47A2-872E-57A5C374A27A}" presName="negativeSpace" presStyleCnt="0"/>
      <dgm:spPr/>
      <dgm:t>
        <a:bodyPr/>
        <a:lstStyle/>
        <a:p>
          <a:endParaRPr lang="zh-TW" altLang="en-US"/>
        </a:p>
      </dgm:t>
    </dgm:pt>
    <dgm:pt modelId="{E284B2FF-576F-4551-BCED-75F9EE70B4E9}" type="pres">
      <dgm:prSet presAssocID="{E29C7C8F-0CDB-47A2-872E-57A5C374A27A}" presName="childText" presStyleLbl="conFgAcc1" presStyleIdx="2" presStyleCnt="8">
        <dgm:presLayoutVars>
          <dgm:bulletEnabled val="1"/>
        </dgm:presLayoutVars>
      </dgm:prSet>
      <dgm:spPr/>
      <dgm:t>
        <a:bodyPr/>
        <a:lstStyle/>
        <a:p>
          <a:endParaRPr lang="zh-TW" altLang="en-US"/>
        </a:p>
      </dgm:t>
    </dgm:pt>
    <dgm:pt modelId="{1302773D-5265-416E-A200-E735BDCBC3DB}" type="pres">
      <dgm:prSet presAssocID="{C18B6150-370F-4D26-BD4B-4C3822A959E5}" presName="spaceBetweenRectangles" presStyleCnt="0"/>
      <dgm:spPr/>
      <dgm:t>
        <a:bodyPr/>
        <a:lstStyle/>
        <a:p>
          <a:endParaRPr lang="zh-TW" altLang="en-US"/>
        </a:p>
      </dgm:t>
    </dgm:pt>
    <dgm:pt modelId="{A1E460F0-7BA0-49D3-9306-F31D82853CB5}" type="pres">
      <dgm:prSet presAssocID="{598AF2A6-1E1D-44D4-BFA6-361B20881C88}" presName="parentLin" presStyleCnt="0"/>
      <dgm:spPr/>
      <dgm:t>
        <a:bodyPr/>
        <a:lstStyle/>
        <a:p>
          <a:endParaRPr lang="zh-TW" altLang="en-US"/>
        </a:p>
      </dgm:t>
    </dgm:pt>
    <dgm:pt modelId="{E2634E1F-3EA4-4E8C-B8EC-6605B2B21CAA}" type="pres">
      <dgm:prSet presAssocID="{598AF2A6-1E1D-44D4-BFA6-361B20881C88}" presName="parentLeftMargin" presStyleLbl="node1" presStyleIdx="2" presStyleCnt="8"/>
      <dgm:spPr/>
      <dgm:t>
        <a:bodyPr/>
        <a:lstStyle/>
        <a:p>
          <a:endParaRPr lang="zh-TW" altLang="en-US"/>
        </a:p>
      </dgm:t>
    </dgm:pt>
    <dgm:pt modelId="{1A288FAA-7386-44CD-B7B9-08C23A42C5F4}" type="pres">
      <dgm:prSet presAssocID="{598AF2A6-1E1D-44D4-BFA6-361B20881C88}" presName="parentText" presStyleLbl="node1" presStyleIdx="3" presStyleCnt="8">
        <dgm:presLayoutVars>
          <dgm:chMax val="0"/>
          <dgm:bulletEnabled val="1"/>
        </dgm:presLayoutVars>
      </dgm:prSet>
      <dgm:spPr/>
      <dgm:t>
        <a:bodyPr/>
        <a:lstStyle/>
        <a:p>
          <a:endParaRPr lang="zh-TW" altLang="en-US"/>
        </a:p>
      </dgm:t>
    </dgm:pt>
    <dgm:pt modelId="{1E60D398-5181-4F88-8E33-96B27DC9BEC7}" type="pres">
      <dgm:prSet presAssocID="{598AF2A6-1E1D-44D4-BFA6-361B20881C88}" presName="negativeSpace" presStyleCnt="0"/>
      <dgm:spPr/>
      <dgm:t>
        <a:bodyPr/>
        <a:lstStyle/>
        <a:p>
          <a:endParaRPr lang="zh-TW" altLang="en-US"/>
        </a:p>
      </dgm:t>
    </dgm:pt>
    <dgm:pt modelId="{C01161E7-70FC-4292-9107-9C9B6F0BC080}" type="pres">
      <dgm:prSet presAssocID="{598AF2A6-1E1D-44D4-BFA6-361B20881C88}" presName="childText" presStyleLbl="conFgAcc1" presStyleIdx="3" presStyleCnt="8">
        <dgm:presLayoutVars>
          <dgm:bulletEnabled val="1"/>
        </dgm:presLayoutVars>
      </dgm:prSet>
      <dgm:spPr/>
      <dgm:t>
        <a:bodyPr/>
        <a:lstStyle/>
        <a:p>
          <a:endParaRPr lang="zh-TW" altLang="en-US"/>
        </a:p>
      </dgm:t>
    </dgm:pt>
    <dgm:pt modelId="{F6D67282-F7A5-454D-9B2F-F341D8871044}" type="pres">
      <dgm:prSet presAssocID="{F70F799B-ECAE-4CDA-92BB-1DA71288A261}" presName="spaceBetweenRectangles" presStyleCnt="0"/>
      <dgm:spPr/>
      <dgm:t>
        <a:bodyPr/>
        <a:lstStyle/>
        <a:p>
          <a:endParaRPr lang="zh-TW" altLang="en-US"/>
        </a:p>
      </dgm:t>
    </dgm:pt>
    <dgm:pt modelId="{ED0A4CAB-E5F4-42FA-B4DB-FD07B3903DD1}" type="pres">
      <dgm:prSet presAssocID="{09C13D7F-B140-4143-8540-9CEC6E9C673E}" presName="parentLin" presStyleCnt="0"/>
      <dgm:spPr/>
    </dgm:pt>
    <dgm:pt modelId="{4B21BF69-7A9B-4168-9B60-B47174BC19AA}" type="pres">
      <dgm:prSet presAssocID="{09C13D7F-B140-4143-8540-9CEC6E9C673E}" presName="parentLeftMargin" presStyleLbl="node1" presStyleIdx="3" presStyleCnt="8"/>
      <dgm:spPr/>
      <dgm:t>
        <a:bodyPr/>
        <a:lstStyle/>
        <a:p>
          <a:endParaRPr lang="zh-TW" altLang="en-US"/>
        </a:p>
      </dgm:t>
    </dgm:pt>
    <dgm:pt modelId="{A2CB3729-9133-47D0-B58C-D1C3777A81E5}" type="pres">
      <dgm:prSet presAssocID="{09C13D7F-B140-4143-8540-9CEC6E9C673E}" presName="parentText" presStyleLbl="node1" presStyleIdx="4" presStyleCnt="8">
        <dgm:presLayoutVars>
          <dgm:chMax val="0"/>
          <dgm:bulletEnabled val="1"/>
        </dgm:presLayoutVars>
      </dgm:prSet>
      <dgm:spPr/>
      <dgm:t>
        <a:bodyPr/>
        <a:lstStyle/>
        <a:p>
          <a:endParaRPr lang="zh-TW" altLang="en-US"/>
        </a:p>
      </dgm:t>
    </dgm:pt>
    <dgm:pt modelId="{4EC7718D-D1BF-4997-8C06-E26FC6710385}" type="pres">
      <dgm:prSet presAssocID="{09C13D7F-B140-4143-8540-9CEC6E9C673E}" presName="negativeSpace" presStyleCnt="0"/>
      <dgm:spPr/>
    </dgm:pt>
    <dgm:pt modelId="{4FD26553-7C6E-4A2C-A372-03C9D83F85C0}" type="pres">
      <dgm:prSet presAssocID="{09C13D7F-B140-4143-8540-9CEC6E9C673E}" presName="childText" presStyleLbl="conFgAcc1" presStyleIdx="4" presStyleCnt="8">
        <dgm:presLayoutVars>
          <dgm:bulletEnabled val="1"/>
        </dgm:presLayoutVars>
      </dgm:prSet>
      <dgm:spPr/>
    </dgm:pt>
    <dgm:pt modelId="{471229DB-56FF-489D-9F87-C807E507E10D}" type="pres">
      <dgm:prSet presAssocID="{71C7D59B-57DF-4A68-99CD-5D0F60A6C1F8}" presName="spaceBetweenRectangles" presStyleCnt="0"/>
      <dgm:spPr/>
    </dgm:pt>
    <dgm:pt modelId="{110596D8-649B-49F5-8D25-CAAE88AAC0F8}" type="pres">
      <dgm:prSet presAssocID="{0FDE66B5-AC39-4155-8379-68A729F8FA80}" presName="parentLin" presStyleCnt="0"/>
      <dgm:spPr/>
      <dgm:t>
        <a:bodyPr/>
        <a:lstStyle/>
        <a:p>
          <a:endParaRPr lang="zh-TW" altLang="en-US"/>
        </a:p>
      </dgm:t>
    </dgm:pt>
    <dgm:pt modelId="{83404A57-0420-4A80-9E02-72FCBFCE35DF}" type="pres">
      <dgm:prSet presAssocID="{0FDE66B5-AC39-4155-8379-68A729F8FA80}" presName="parentLeftMargin" presStyleLbl="node1" presStyleIdx="4" presStyleCnt="8"/>
      <dgm:spPr/>
      <dgm:t>
        <a:bodyPr/>
        <a:lstStyle/>
        <a:p>
          <a:endParaRPr lang="zh-TW" altLang="en-US"/>
        </a:p>
      </dgm:t>
    </dgm:pt>
    <dgm:pt modelId="{17E91E07-0D96-4D02-94FB-75AEFAE51D8F}" type="pres">
      <dgm:prSet presAssocID="{0FDE66B5-AC39-4155-8379-68A729F8FA80}" presName="parentText" presStyleLbl="node1" presStyleIdx="5" presStyleCnt="8">
        <dgm:presLayoutVars>
          <dgm:chMax val="0"/>
          <dgm:bulletEnabled val="1"/>
        </dgm:presLayoutVars>
      </dgm:prSet>
      <dgm:spPr/>
      <dgm:t>
        <a:bodyPr/>
        <a:lstStyle/>
        <a:p>
          <a:endParaRPr lang="zh-TW" altLang="en-US"/>
        </a:p>
      </dgm:t>
    </dgm:pt>
    <dgm:pt modelId="{1174AB50-614F-47EB-B42E-6F15AF8F3ACC}" type="pres">
      <dgm:prSet presAssocID="{0FDE66B5-AC39-4155-8379-68A729F8FA80}" presName="negativeSpace" presStyleCnt="0"/>
      <dgm:spPr/>
      <dgm:t>
        <a:bodyPr/>
        <a:lstStyle/>
        <a:p>
          <a:endParaRPr lang="zh-TW" altLang="en-US"/>
        </a:p>
      </dgm:t>
    </dgm:pt>
    <dgm:pt modelId="{057168BC-D8D8-4654-AD76-66162C048BBD}" type="pres">
      <dgm:prSet presAssocID="{0FDE66B5-AC39-4155-8379-68A729F8FA80}" presName="childText" presStyleLbl="conFgAcc1" presStyleIdx="5" presStyleCnt="8">
        <dgm:presLayoutVars>
          <dgm:bulletEnabled val="1"/>
        </dgm:presLayoutVars>
      </dgm:prSet>
      <dgm:spPr/>
      <dgm:t>
        <a:bodyPr/>
        <a:lstStyle/>
        <a:p>
          <a:endParaRPr lang="zh-TW" altLang="en-US"/>
        </a:p>
      </dgm:t>
    </dgm:pt>
    <dgm:pt modelId="{F57A76B1-3386-4BF3-B6DE-28B896DBD215}" type="pres">
      <dgm:prSet presAssocID="{3752689D-F5F7-4136-8C0F-2A61B2C04985}" presName="spaceBetweenRectangles" presStyleCnt="0"/>
      <dgm:spPr/>
      <dgm:t>
        <a:bodyPr/>
        <a:lstStyle/>
        <a:p>
          <a:endParaRPr lang="zh-TW" altLang="en-US"/>
        </a:p>
      </dgm:t>
    </dgm:pt>
    <dgm:pt modelId="{A5F4BD8A-68D3-4B33-A4BF-BE4E5D0069B2}" type="pres">
      <dgm:prSet presAssocID="{6B5F9652-F888-4825-AE91-FF507226E819}" presName="parentLin" presStyleCnt="0"/>
      <dgm:spPr/>
      <dgm:t>
        <a:bodyPr/>
        <a:lstStyle/>
        <a:p>
          <a:endParaRPr lang="zh-TW" altLang="en-US"/>
        </a:p>
      </dgm:t>
    </dgm:pt>
    <dgm:pt modelId="{AC5A0CA9-AEF7-4DC2-AE9D-F6300C605583}" type="pres">
      <dgm:prSet presAssocID="{6B5F9652-F888-4825-AE91-FF507226E819}" presName="parentLeftMargin" presStyleLbl="node1" presStyleIdx="5" presStyleCnt="8"/>
      <dgm:spPr/>
      <dgm:t>
        <a:bodyPr/>
        <a:lstStyle/>
        <a:p>
          <a:endParaRPr lang="zh-TW" altLang="en-US"/>
        </a:p>
      </dgm:t>
    </dgm:pt>
    <dgm:pt modelId="{65D2A7E9-3864-4E68-A135-397A05903018}" type="pres">
      <dgm:prSet presAssocID="{6B5F9652-F888-4825-AE91-FF507226E819}" presName="parentText" presStyleLbl="node1" presStyleIdx="6" presStyleCnt="8">
        <dgm:presLayoutVars>
          <dgm:chMax val="0"/>
          <dgm:bulletEnabled val="1"/>
        </dgm:presLayoutVars>
      </dgm:prSet>
      <dgm:spPr/>
      <dgm:t>
        <a:bodyPr/>
        <a:lstStyle/>
        <a:p>
          <a:endParaRPr lang="zh-TW" altLang="en-US"/>
        </a:p>
      </dgm:t>
    </dgm:pt>
    <dgm:pt modelId="{396795AA-ED86-480D-BD8B-34601A240F9E}" type="pres">
      <dgm:prSet presAssocID="{6B5F9652-F888-4825-AE91-FF507226E819}" presName="negativeSpace" presStyleCnt="0"/>
      <dgm:spPr/>
      <dgm:t>
        <a:bodyPr/>
        <a:lstStyle/>
        <a:p>
          <a:endParaRPr lang="zh-TW" altLang="en-US"/>
        </a:p>
      </dgm:t>
    </dgm:pt>
    <dgm:pt modelId="{452B965C-DC30-4673-BCC3-4B72A4B47FC8}" type="pres">
      <dgm:prSet presAssocID="{6B5F9652-F888-4825-AE91-FF507226E819}" presName="childText" presStyleLbl="conFgAcc1" presStyleIdx="6" presStyleCnt="8">
        <dgm:presLayoutVars>
          <dgm:bulletEnabled val="1"/>
        </dgm:presLayoutVars>
      </dgm:prSet>
      <dgm:spPr/>
      <dgm:t>
        <a:bodyPr/>
        <a:lstStyle/>
        <a:p>
          <a:endParaRPr lang="zh-TW" altLang="en-US"/>
        </a:p>
      </dgm:t>
    </dgm:pt>
    <dgm:pt modelId="{BE57A2FD-0403-46C0-AA60-45B19849EC18}" type="pres">
      <dgm:prSet presAssocID="{E35F9AED-AEB1-463C-BBA1-E4F204018B29}" presName="spaceBetweenRectangles" presStyleCnt="0"/>
      <dgm:spPr/>
    </dgm:pt>
    <dgm:pt modelId="{79B60241-74E9-44A2-AB18-C0E1EB92BE0D}" type="pres">
      <dgm:prSet presAssocID="{EED6782E-57F1-461D-8342-BBE167439A59}" presName="parentLin" presStyleCnt="0"/>
      <dgm:spPr/>
    </dgm:pt>
    <dgm:pt modelId="{A4163BBD-56BB-4FAF-B808-B4AA00DAF1FA}" type="pres">
      <dgm:prSet presAssocID="{EED6782E-57F1-461D-8342-BBE167439A59}" presName="parentLeftMargin" presStyleLbl="node1" presStyleIdx="6" presStyleCnt="8"/>
      <dgm:spPr/>
      <dgm:t>
        <a:bodyPr/>
        <a:lstStyle/>
        <a:p>
          <a:endParaRPr lang="zh-TW" altLang="en-US"/>
        </a:p>
      </dgm:t>
    </dgm:pt>
    <dgm:pt modelId="{5CC870B2-5A39-40A0-9BF3-422CE6CD2FC1}" type="pres">
      <dgm:prSet presAssocID="{EED6782E-57F1-461D-8342-BBE167439A59}" presName="parentText" presStyleLbl="node1" presStyleIdx="7" presStyleCnt="8">
        <dgm:presLayoutVars>
          <dgm:chMax val="0"/>
          <dgm:bulletEnabled val="1"/>
        </dgm:presLayoutVars>
      </dgm:prSet>
      <dgm:spPr/>
      <dgm:t>
        <a:bodyPr/>
        <a:lstStyle/>
        <a:p>
          <a:endParaRPr lang="zh-TW" altLang="en-US"/>
        </a:p>
      </dgm:t>
    </dgm:pt>
    <dgm:pt modelId="{9B00B1F6-F514-4F73-B284-299EE2075D45}" type="pres">
      <dgm:prSet presAssocID="{EED6782E-57F1-461D-8342-BBE167439A59}" presName="negativeSpace" presStyleCnt="0"/>
      <dgm:spPr/>
    </dgm:pt>
    <dgm:pt modelId="{3C75A07A-DC1A-492D-9E87-BBF7B65333E3}" type="pres">
      <dgm:prSet presAssocID="{EED6782E-57F1-461D-8342-BBE167439A59}" presName="childText" presStyleLbl="conFgAcc1" presStyleIdx="7" presStyleCnt="8">
        <dgm:presLayoutVars>
          <dgm:bulletEnabled val="1"/>
        </dgm:presLayoutVars>
      </dgm:prSet>
      <dgm:spPr/>
    </dgm:pt>
  </dgm:ptLst>
  <dgm:cxnLst>
    <dgm:cxn modelId="{0EB49E50-C1AA-4454-900B-53EAD6A47073}" type="presOf" srcId="{6DC61C35-60BC-4CDF-9CBB-682014F48129}" destId="{B8A757FF-425A-495B-8D13-ECC2EBB8972D}" srcOrd="1" destOrd="0" presId="urn:microsoft.com/office/officeart/2005/8/layout/list1"/>
    <dgm:cxn modelId="{B63B8D7C-A695-4A6C-B720-3660CC735921}" srcId="{CB0F3AEE-922D-446E-B1BD-66583ABEC13C}" destId="{E29C7C8F-0CDB-47A2-872E-57A5C374A27A}" srcOrd="2" destOrd="0" parTransId="{BFF2ABF8-23FF-40F1-97D5-99E8A7533C71}" sibTransId="{C18B6150-370F-4D26-BD4B-4C3822A959E5}"/>
    <dgm:cxn modelId="{A0B2CBE2-3CF6-483E-BF3B-72CDE40FFE2C}" srcId="{CB0F3AEE-922D-446E-B1BD-66583ABEC13C}" destId="{0FDE66B5-AC39-4155-8379-68A729F8FA80}" srcOrd="5" destOrd="0" parTransId="{31D6E589-DD2A-49AF-A7CB-E736A722A3DC}" sibTransId="{3752689D-F5F7-4136-8C0F-2A61B2C04985}"/>
    <dgm:cxn modelId="{F8776FBA-7439-4528-8FB7-2C57DF010F33}" type="presOf" srcId="{09C13D7F-B140-4143-8540-9CEC6E9C673E}" destId="{4B21BF69-7A9B-4168-9B60-B47174BC19AA}" srcOrd="0" destOrd="0" presId="urn:microsoft.com/office/officeart/2005/8/layout/list1"/>
    <dgm:cxn modelId="{21AED37E-D1FD-482B-A76C-FC4AECEA1879}" srcId="{CB0F3AEE-922D-446E-B1BD-66583ABEC13C}" destId="{09C13D7F-B140-4143-8540-9CEC6E9C673E}" srcOrd="4" destOrd="0" parTransId="{3358CE78-DA45-4845-B8E8-B414A51A68FF}" sibTransId="{71C7D59B-57DF-4A68-99CD-5D0F60A6C1F8}"/>
    <dgm:cxn modelId="{0D2DE787-3726-4D93-A9C5-727F0758D5BF}" type="presOf" srcId="{598AF2A6-1E1D-44D4-BFA6-361B20881C88}" destId="{E2634E1F-3EA4-4E8C-B8EC-6605B2B21CAA}" srcOrd="0" destOrd="0" presId="urn:microsoft.com/office/officeart/2005/8/layout/list1"/>
    <dgm:cxn modelId="{9B1D64E0-3D7A-44D8-A660-17E1C0F2E35F}" type="presOf" srcId="{598AF2A6-1E1D-44D4-BFA6-361B20881C88}" destId="{1A288FAA-7386-44CD-B7B9-08C23A42C5F4}" srcOrd="1" destOrd="0" presId="urn:microsoft.com/office/officeart/2005/8/layout/list1"/>
    <dgm:cxn modelId="{7B3E26B6-C6D5-4775-9C43-D90D326729C5}" type="presOf" srcId="{1132D711-6550-4204-A7CA-4DE7B4651222}" destId="{A9B63233-1A0B-4566-B1E8-702221690E19}" srcOrd="0" destOrd="0" presId="urn:microsoft.com/office/officeart/2005/8/layout/list1"/>
    <dgm:cxn modelId="{EB29B2CF-ED57-431B-90CA-5F9DC1F13D73}" srcId="{CB0F3AEE-922D-446E-B1BD-66583ABEC13C}" destId="{1132D711-6550-4204-A7CA-4DE7B4651222}" srcOrd="0" destOrd="0" parTransId="{A8F4F179-4F7E-47CC-B19B-7567D12B9787}" sibTransId="{C2CDA224-2A1F-47A6-9BF3-4EE36AF88DED}"/>
    <dgm:cxn modelId="{11673037-BA34-43B8-9694-1B047AC40425}" srcId="{CB0F3AEE-922D-446E-B1BD-66583ABEC13C}" destId="{598AF2A6-1E1D-44D4-BFA6-361B20881C88}" srcOrd="3" destOrd="0" parTransId="{3C2A19BA-BFFA-45B7-B661-85E7F785357C}" sibTransId="{F70F799B-ECAE-4CDA-92BB-1DA71288A261}"/>
    <dgm:cxn modelId="{9050D54E-1E25-4424-8FF2-B203FD8C3FCA}" type="presOf" srcId="{CB0F3AEE-922D-446E-B1BD-66583ABEC13C}" destId="{2154F843-A1C6-4C3B-B871-0501FADBB18C}" srcOrd="0" destOrd="0" presId="urn:microsoft.com/office/officeart/2005/8/layout/list1"/>
    <dgm:cxn modelId="{BC84AD78-8588-429E-8F6D-B72C6FC152AE}" srcId="{CB0F3AEE-922D-446E-B1BD-66583ABEC13C}" destId="{6B5F9652-F888-4825-AE91-FF507226E819}" srcOrd="6" destOrd="0" parTransId="{A7BC3E4C-E257-4BA2-B57B-C551ECA77BF6}" sibTransId="{E35F9AED-AEB1-463C-BBA1-E4F204018B29}"/>
    <dgm:cxn modelId="{C6DB9941-1B29-42B4-84FA-F1116DB89008}" type="presOf" srcId="{EED6782E-57F1-461D-8342-BBE167439A59}" destId="{A4163BBD-56BB-4FAF-B808-B4AA00DAF1FA}" srcOrd="0" destOrd="0" presId="urn:microsoft.com/office/officeart/2005/8/layout/list1"/>
    <dgm:cxn modelId="{9355B76B-DF63-4264-9F51-0F3D45F05EC9}" type="presOf" srcId="{6B5F9652-F888-4825-AE91-FF507226E819}" destId="{65D2A7E9-3864-4E68-A135-397A05903018}" srcOrd="1" destOrd="0" presId="urn:microsoft.com/office/officeart/2005/8/layout/list1"/>
    <dgm:cxn modelId="{07996D3D-FCD1-4946-BC22-445556732A93}" type="presOf" srcId="{1132D711-6550-4204-A7CA-4DE7B4651222}" destId="{231A869C-64E3-4359-B3B8-FD672D08E201}" srcOrd="1" destOrd="0" presId="urn:microsoft.com/office/officeart/2005/8/layout/list1"/>
    <dgm:cxn modelId="{CB2D9C03-9A17-47E0-BD74-CDBD0C1E7ECF}" srcId="{CB0F3AEE-922D-446E-B1BD-66583ABEC13C}" destId="{6DC61C35-60BC-4CDF-9CBB-682014F48129}" srcOrd="1" destOrd="0" parTransId="{C25929FF-A0B0-4ADB-AB1A-9C600402B621}" sibTransId="{B8DA3432-194B-4736-8255-F38D95E42A23}"/>
    <dgm:cxn modelId="{32EC5781-1DFD-4CD8-AD4A-0F3DB0F2B65F}" type="presOf" srcId="{E29C7C8F-0CDB-47A2-872E-57A5C374A27A}" destId="{A5EBF7A9-FCE1-4582-B964-50B376E63BDF}" srcOrd="1" destOrd="0" presId="urn:microsoft.com/office/officeart/2005/8/layout/list1"/>
    <dgm:cxn modelId="{BA86B6A9-C63A-4B2C-AE58-66FFC51AF330}" type="presOf" srcId="{09C13D7F-B140-4143-8540-9CEC6E9C673E}" destId="{A2CB3729-9133-47D0-B58C-D1C3777A81E5}" srcOrd="1" destOrd="0" presId="urn:microsoft.com/office/officeart/2005/8/layout/list1"/>
    <dgm:cxn modelId="{021187A8-6C92-4867-9EDC-864DBE53BE67}" type="presOf" srcId="{EED6782E-57F1-461D-8342-BBE167439A59}" destId="{5CC870B2-5A39-40A0-9BF3-422CE6CD2FC1}" srcOrd="1" destOrd="0" presId="urn:microsoft.com/office/officeart/2005/8/layout/list1"/>
    <dgm:cxn modelId="{1A8EFDB8-2AF0-487E-9713-029699DE5808}" srcId="{CB0F3AEE-922D-446E-B1BD-66583ABEC13C}" destId="{EED6782E-57F1-461D-8342-BBE167439A59}" srcOrd="7" destOrd="0" parTransId="{557DF013-7ECF-4584-AC99-54FBC59A9B05}" sibTransId="{98BFC2EC-45FB-4074-93A6-AE6006B0D02D}"/>
    <dgm:cxn modelId="{A50ECA5F-1D28-442A-AFAC-5FC8B643C521}" type="presOf" srcId="{E29C7C8F-0CDB-47A2-872E-57A5C374A27A}" destId="{257AC8AB-DA84-44C3-9807-7681F724DA2A}" srcOrd="0" destOrd="0" presId="urn:microsoft.com/office/officeart/2005/8/layout/list1"/>
    <dgm:cxn modelId="{665C0EBD-43F4-40A5-B547-A75DEE8C1D63}" type="presOf" srcId="{6B5F9652-F888-4825-AE91-FF507226E819}" destId="{AC5A0CA9-AEF7-4DC2-AE9D-F6300C605583}" srcOrd="0" destOrd="0" presId="urn:microsoft.com/office/officeart/2005/8/layout/list1"/>
    <dgm:cxn modelId="{F71811D9-5C1E-495C-8133-99FFA00E1604}" type="presOf" srcId="{6DC61C35-60BC-4CDF-9CBB-682014F48129}" destId="{306E5198-1124-4407-ADA9-5A86E2CD1AE3}" srcOrd="0" destOrd="0" presId="urn:microsoft.com/office/officeart/2005/8/layout/list1"/>
    <dgm:cxn modelId="{4BF2BAA3-6471-46BC-9F69-B9C5C5B46DC7}" type="presOf" srcId="{0FDE66B5-AC39-4155-8379-68A729F8FA80}" destId="{17E91E07-0D96-4D02-94FB-75AEFAE51D8F}" srcOrd="1" destOrd="0" presId="urn:microsoft.com/office/officeart/2005/8/layout/list1"/>
    <dgm:cxn modelId="{45B52AE8-13A5-4744-AE29-D8D083C4E8B3}" type="presOf" srcId="{0FDE66B5-AC39-4155-8379-68A729F8FA80}" destId="{83404A57-0420-4A80-9E02-72FCBFCE35DF}" srcOrd="0" destOrd="0" presId="urn:microsoft.com/office/officeart/2005/8/layout/list1"/>
    <dgm:cxn modelId="{F483C8E7-3588-4D50-BDF8-539CD348B9DA}" type="presParOf" srcId="{2154F843-A1C6-4C3B-B871-0501FADBB18C}" destId="{111C45E5-D78F-43B5-91C5-EF35AFE0DC77}" srcOrd="0" destOrd="0" presId="urn:microsoft.com/office/officeart/2005/8/layout/list1"/>
    <dgm:cxn modelId="{5BF32EB5-1E56-47B0-87EF-1491224D886F}" type="presParOf" srcId="{111C45E5-D78F-43B5-91C5-EF35AFE0DC77}" destId="{A9B63233-1A0B-4566-B1E8-702221690E19}" srcOrd="0" destOrd="0" presId="urn:microsoft.com/office/officeart/2005/8/layout/list1"/>
    <dgm:cxn modelId="{D1C2B308-BAFE-4B68-9ACE-6425C9ED91EF}" type="presParOf" srcId="{111C45E5-D78F-43B5-91C5-EF35AFE0DC77}" destId="{231A869C-64E3-4359-B3B8-FD672D08E201}" srcOrd="1" destOrd="0" presId="urn:microsoft.com/office/officeart/2005/8/layout/list1"/>
    <dgm:cxn modelId="{8042C9E9-AFB3-4D7F-884F-2770ABA877B2}" type="presParOf" srcId="{2154F843-A1C6-4C3B-B871-0501FADBB18C}" destId="{578ACA33-A182-452D-A844-EDF149115EAE}" srcOrd="1" destOrd="0" presId="urn:microsoft.com/office/officeart/2005/8/layout/list1"/>
    <dgm:cxn modelId="{9D2828D9-87FF-4958-B18A-B7D75C22A4CA}" type="presParOf" srcId="{2154F843-A1C6-4C3B-B871-0501FADBB18C}" destId="{7352D73B-098C-4105-B872-A3798D5D2C1B}" srcOrd="2" destOrd="0" presId="urn:microsoft.com/office/officeart/2005/8/layout/list1"/>
    <dgm:cxn modelId="{2CE444E8-D6AA-4309-B003-92BC5AE5B3BC}" type="presParOf" srcId="{2154F843-A1C6-4C3B-B871-0501FADBB18C}" destId="{FCF0E2A7-7C7D-421E-9E6D-CB149C21BD78}" srcOrd="3" destOrd="0" presId="urn:microsoft.com/office/officeart/2005/8/layout/list1"/>
    <dgm:cxn modelId="{EFED534F-0803-4708-993A-9B78EBCB90BB}" type="presParOf" srcId="{2154F843-A1C6-4C3B-B871-0501FADBB18C}" destId="{C5D743CD-FE1D-4F39-98F8-FD4DD1D2DB15}" srcOrd="4" destOrd="0" presId="urn:microsoft.com/office/officeart/2005/8/layout/list1"/>
    <dgm:cxn modelId="{03F9A005-7FA0-4933-9BAB-015EB497E781}" type="presParOf" srcId="{C5D743CD-FE1D-4F39-98F8-FD4DD1D2DB15}" destId="{306E5198-1124-4407-ADA9-5A86E2CD1AE3}" srcOrd="0" destOrd="0" presId="urn:microsoft.com/office/officeart/2005/8/layout/list1"/>
    <dgm:cxn modelId="{51B9B1C1-FD4E-4EE9-AB2D-31FEAE793269}" type="presParOf" srcId="{C5D743CD-FE1D-4F39-98F8-FD4DD1D2DB15}" destId="{B8A757FF-425A-495B-8D13-ECC2EBB8972D}" srcOrd="1" destOrd="0" presId="urn:microsoft.com/office/officeart/2005/8/layout/list1"/>
    <dgm:cxn modelId="{C045727F-769D-4918-B193-E5B9EDA89DCF}" type="presParOf" srcId="{2154F843-A1C6-4C3B-B871-0501FADBB18C}" destId="{98ACF902-0793-4B2C-B95B-25E82A291726}" srcOrd="5" destOrd="0" presId="urn:microsoft.com/office/officeart/2005/8/layout/list1"/>
    <dgm:cxn modelId="{882BBB97-AC74-47D7-B040-DA219FDBD141}" type="presParOf" srcId="{2154F843-A1C6-4C3B-B871-0501FADBB18C}" destId="{EB555922-0985-49C8-B662-59A8E4CA8E29}" srcOrd="6" destOrd="0" presId="urn:microsoft.com/office/officeart/2005/8/layout/list1"/>
    <dgm:cxn modelId="{19EE7D59-26A5-430D-BAC9-3217D3FFC97F}" type="presParOf" srcId="{2154F843-A1C6-4C3B-B871-0501FADBB18C}" destId="{A3D667AE-36E4-4D26-BBBA-CBF66118A5B9}" srcOrd="7" destOrd="0" presId="urn:microsoft.com/office/officeart/2005/8/layout/list1"/>
    <dgm:cxn modelId="{39240682-4A33-464D-8F41-84F3E98B4069}" type="presParOf" srcId="{2154F843-A1C6-4C3B-B871-0501FADBB18C}" destId="{50F648DD-8AC8-4678-8AA3-C9ECD096E6F2}" srcOrd="8" destOrd="0" presId="urn:microsoft.com/office/officeart/2005/8/layout/list1"/>
    <dgm:cxn modelId="{53FC9362-211D-413B-B022-0664677B75F3}" type="presParOf" srcId="{50F648DD-8AC8-4678-8AA3-C9ECD096E6F2}" destId="{257AC8AB-DA84-44C3-9807-7681F724DA2A}" srcOrd="0" destOrd="0" presId="urn:microsoft.com/office/officeart/2005/8/layout/list1"/>
    <dgm:cxn modelId="{26AABFC5-3235-4097-B090-71949880891C}" type="presParOf" srcId="{50F648DD-8AC8-4678-8AA3-C9ECD096E6F2}" destId="{A5EBF7A9-FCE1-4582-B964-50B376E63BDF}" srcOrd="1" destOrd="0" presId="urn:microsoft.com/office/officeart/2005/8/layout/list1"/>
    <dgm:cxn modelId="{9D2EDB02-F18C-4774-B7D0-F6948987CF9F}" type="presParOf" srcId="{2154F843-A1C6-4C3B-B871-0501FADBB18C}" destId="{84912478-4044-4D0E-977B-3914F08FE42A}" srcOrd="9" destOrd="0" presId="urn:microsoft.com/office/officeart/2005/8/layout/list1"/>
    <dgm:cxn modelId="{3814B630-E264-46CF-98AC-1FB8E9A97112}" type="presParOf" srcId="{2154F843-A1C6-4C3B-B871-0501FADBB18C}" destId="{E284B2FF-576F-4551-BCED-75F9EE70B4E9}" srcOrd="10" destOrd="0" presId="urn:microsoft.com/office/officeart/2005/8/layout/list1"/>
    <dgm:cxn modelId="{726B7CB1-9048-4250-BA41-320278E45C27}" type="presParOf" srcId="{2154F843-A1C6-4C3B-B871-0501FADBB18C}" destId="{1302773D-5265-416E-A200-E735BDCBC3DB}" srcOrd="11" destOrd="0" presId="urn:microsoft.com/office/officeart/2005/8/layout/list1"/>
    <dgm:cxn modelId="{2640EDF6-4AA1-47A1-B85A-98D4FCE41962}" type="presParOf" srcId="{2154F843-A1C6-4C3B-B871-0501FADBB18C}" destId="{A1E460F0-7BA0-49D3-9306-F31D82853CB5}" srcOrd="12" destOrd="0" presId="urn:microsoft.com/office/officeart/2005/8/layout/list1"/>
    <dgm:cxn modelId="{24AAE00C-2781-4C96-B816-04A840488DC4}" type="presParOf" srcId="{A1E460F0-7BA0-49D3-9306-F31D82853CB5}" destId="{E2634E1F-3EA4-4E8C-B8EC-6605B2B21CAA}" srcOrd="0" destOrd="0" presId="urn:microsoft.com/office/officeart/2005/8/layout/list1"/>
    <dgm:cxn modelId="{6E2694B0-9389-4281-9BD6-CEEE98B245DE}" type="presParOf" srcId="{A1E460F0-7BA0-49D3-9306-F31D82853CB5}" destId="{1A288FAA-7386-44CD-B7B9-08C23A42C5F4}" srcOrd="1" destOrd="0" presId="urn:microsoft.com/office/officeart/2005/8/layout/list1"/>
    <dgm:cxn modelId="{37533288-A31A-406B-8597-3996744EFFBD}" type="presParOf" srcId="{2154F843-A1C6-4C3B-B871-0501FADBB18C}" destId="{1E60D398-5181-4F88-8E33-96B27DC9BEC7}" srcOrd="13" destOrd="0" presId="urn:microsoft.com/office/officeart/2005/8/layout/list1"/>
    <dgm:cxn modelId="{D24C9688-63AE-46C9-8653-D1469563DAA8}" type="presParOf" srcId="{2154F843-A1C6-4C3B-B871-0501FADBB18C}" destId="{C01161E7-70FC-4292-9107-9C9B6F0BC080}" srcOrd="14" destOrd="0" presId="urn:microsoft.com/office/officeart/2005/8/layout/list1"/>
    <dgm:cxn modelId="{5E0E1A9C-CD39-41C3-BB46-82589C4E43BB}" type="presParOf" srcId="{2154F843-A1C6-4C3B-B871-0501FADBB18C}" destId="{F6D67282-F7A5-454D-9B2F-F341D8871044}" srcOrd="15" destOrd="0" presId="urn:microsoft.com/office/officeart/2005/8/layout/list1"/>
    <dgm:cxn modelId="{FC95A5C8-F9A4-45F1-85CF-8AE9978E00E5}" type="presParOf" srcId="{2154F843-A1C6-4C3B-B871-0501FADBB18C}" destId="{ED0A4CAB-E5F4-42FA-B4DB-FD07B3903DD1}" srcOrd="16" destOrd="0" presId="urn:microsoft.com/office/officeart/2005/8/layout/list1"/>
    <dgm:cxn modelId="{C214F06D-20A7-4497-A65E-AA9DB5EE7A3E}" type="presParOf" srcId="{ED0A4CAB-E5F4-42FA-B4DB-FD07B3903DD1}" destId="{4B21BF69-7A9B-4168-9B60-B47174BC19AA}" srcOrd="0" destOrd="0" presId="urn:microsoft.com/office/officeart/2005/8/layout/list1"/>
    <dgm:cxn modelId="{21985976-9A4A-47D2-AA3C-145427BAF7A2}" type="presParOf" srcId="{ED0A4CAB-E5F4-42FA-B4DB-FD07B3903DD1}" destId="{A2CB3729-9133-47D0-B58C-D1C3777A81E5}" srcOrd="1" destOrd="0" presId="urn:microsoft.com/office/officeart/2005/8/layout/list1"/>
    <dgm:cxn modelId="{151ED17F-1BB3-4A75-80E2-12FCE447B8E2}" type="presParOf" srcId="{2154F843-A1C6-4C3B-B871-0501FADBB18C}" destId="{4EC7718D-D1BF-4997-8C06-E26FC6710385}" srcOrd="17" destOrd="0" presId="urn:microsoft.com/office/officeart/2005/8/layout/list1"/>
    <dgm:cxn modelId="{ABA01F40-DECC-489D-B8B2-B13F4A11F7EB}" type="presParOf" srcId="{2154F843-A1C6-4C3B-B871-0501FADBB18C}" destId="{4FD26553-7C6E-4A2C-A372-03C9D83F85C0}" srcOrd="18" destOrd="0" presId="urn:microsoft.com/office/officeart/2005/8/layout/list1"/>
    <dgm:cxn modelId="{8AB08AE5-3B89-4102-8099-F15721512A68}" type="presParOf" srcId="{2154F843-A1C6-4C3B-B871-0501FADBB18C}" destId="{471229DB-56FF-489D-9F87-C807E507E10D}" srcOrd="19" destOrd="0" presId="urn:microsoft.com/office/officeart/2005/8/layout/list1"/>
    <dgm:cxn modelId="{8BA27A93-DF77-4EC1-8832-1E691EB4B3DC}" type="presParOf" srcId="{2154F843-A1C6-4C3B-B871-0501FADBB18C}" destId="{110596D8-649B-49F5-8D25-CAAE88AAC0F8}" srcOrd="20" destOrd="0" presId="urn:microsoft.com/office/officeart/2005/8/layout/list1"/>
    <dgm:cxn modelId="{FA85851B-7BFF-4199-A3A1-3FF10638BE3D}" type="presParOf" srcId="{110596D8-649B-49F5-8D25-CAAE88AAC0F8}" destId="{83404A57-0420-4A80-9E02-72FCBFCE35DF}" srcOrd="0" destOrd="0" presId="urn:microsoft.com/office/officeart/2005/8/layout/list1"/>
    <dgm:cxn modelId="{83C46B18-E540-45BA-84EE-9D6CA8C37CA5}" type="presParOf" srcId="{110596D8-649B-49F5-8D25-CAAE88AAC0F8}" destId="{17E91E07-0D96-4D02-94FB-75AEFAE51D8F}" srcOrd="1" destOrd="0" presId="urn:microsoft.com/office/officeart/2005/8/layout/list1"/>
    <dgm:cxn modelId="{A028C79E-5993-4AE9-AC39-5D56A76E2D2E}" type="presParOf" srcId="{2154F843-A1C6-4C3B-B871-0501FADBB18C}" destId="{1174AB50-614F-47EB-B42E-6F15AF8F3ACC}" srcOrd="21" destOrd="0" presId="urn:microsoft.com/office/officeart/2005/8/layout/list1"/>
    <dgm:cxn modelId="{0F30808A-A9D1-48EB-895C-6F175FD1B8D9}" type="presParOf" srcId="{2154F843-A1C6-4C3B-B871-0501FADBB18C}" destId="{057168BC-D8D8-4654-AD76-66162C048BBD}" srcOrd="22" destOrd="0" presId="urn:microsoft.com/office/officeart/2005/8/layout/list1"/>
    <dgm:cxn modelId="{4D86AF88-0F59-4346-BC45-FDCF8840BF6D}" type="presParOf" srcId="{2154F843-A1C6-4C3B-B871-0501FADBB18C}" destId="{F57A76B1-3386-4BF3-B6DE-28B896DBD215}" srcOrd="23" destOrd="0" presId="urn:microsoft.com/office/officeart/2005/8/layout/list1"/>
    <dgm:cxn modelId="{04281638-78D9-4895-AF63-147DED71C3B5}" type="presParOf" srcId="{2154F843-A1C6-4C3B-B871-0501FADBB18C}" destId="{A5F4BD8A-68D3-4B33-A4BF-BE4E5D0069B2}" srcOrd="24" destOrd="0" presId="urn:microsoft.com/office/officeart/2005/8/layout/list1"/>
    <dgm:cxn modelId="{43A50FF9-8575-4BAC-8F55-1272EDB170FB}" type="presParOf" srcId="{A5F4BD8A-68D3-4B33-A4BF-BE4E5D0069B2}" destId="{AC5A0CA9-AEF7-4DC2-AE9D-F6300C605583}" srcOrd="0" destOrd="0" presId="urn:microsoft.com/office/officeart/2005/8/layout/list1"/>
    <dgm:cxn modelId="{5F6F0411-AC03-4AE0-BB9D-0C106DAF6C3B}" type="presParOf" srcId="{A5F4BD8A-68D3-4B33-A4BF-BE4E5D0069B2}" destId="{65D2A7E9-3864-4E68-A135-397A05903018}" srcOrd="1" destOrd="0" presId="urn:microsoft.com/office/officeart/2005/8/layout/list1"/>
    <dgm:cxn modelId="{039736B0-D249-4F98-BF39-BED960F36F79}" type="presParOf" srcId="{2154F843-A1C6-4C3B-B871-0501FADBB18C}" destId="{396795AA-ED86-480D-BD8B-34601A240F9E}" srcOrd="25" destOrd="0" presId="urn:microsoft.com/office/officeart/2005/8/layout/list1"/>
    <dgm:cxn modelId="{A6BF25B1-A207-4B16-BC63-82E8171E4F77}" type="presParOf" srcId="{2154F843-A1C6-4C3B-B871-0501FADBB18C}" destId="{452B965C-DC30-4673-BCC3-4B72A4B47FC8}" srcOrd="26" destOrd="0" presId="urn:microsoft.com/office/officeart/2005/8/layout/list1"/>
    <dgm:cxn modelId="{256FEC1F-3A95-4BFD-91B7-0A633B3D6F9A}" type="presParOf" srcId="{2154F843-A1C6-4C3B-B871-0501FADBB18C}" destId="{BE57A2FD-0403-46C0-AA60-45B19849EC18}" srcOrd="27" destOrd="0" presId="urn:microsoft.com/office/officeart/2005/8/layout/list1"/>
    <dgm:cxn modelId="{C459C426-30A8-41F6-A431-7E1B8E9EF383}" type="presParOf" srcId="{2154F843-A1C6-4C3B-B871-0501FADBB18C}" destId="{79B60241-74E9-44A2-AB18-C0E1EB92BE0D}" srcOrd="28" destOrd="0" presId="urn:microsoft.com/office/officeart/2005/8/layout/list1"/>
    <dgm:cxn modelId="{CE091831-B2ED-4B6C-B0DD-4B28357175CC}" type="presParOf" srcId="{79B60241-74E9-44A2-AB18-C0E1EB92BE0D}" destId="{A4163BBD-56BB-4FAF-B808-B4AA00DAF1FA}" srcOrd="0" destOrd="0" presId="urn:microsoft.com/office/officeart/2005/8/layout/list1"/>
    <dgm:cxn modelId="{0444AA8B-44E8-4D46-B097-704AC6207F9A}" type="presParOf" srcId="{79B60241-74E9-44A2-AB18-C0E1EB92BE0D}" destId="{5CC870B2-5A39-40A0-9BF3-422CE6CD2FC1}" srcOrd="1" destOrd="0" presId="urn:microsoft.com/office/officeart/2005/8/layout/list1"/>
    <dgm:cxn modelId="{14B798A4-E5C5-4DE1-AEDF-6AD1C93ADEFD}" type="presParOf" srcId="{2154F843-A1C6-4C3B-B871-0501FADBB18C}" destId="{9B00B1F6-F514-4F73-B284-299EE2075D45}" srcOrd="29" destOrd="0" presId="urn:microsoft.com/office/officeart/2005/8/layout/list1"/>
    <dgm:cxn modelId="{CEC45461-3663-441C-B241-33DE5F87E453}" type="presParOf" srcId="{2154F843-A1C6-4C3B-B871-0501FADBB18C}" destId="{3C75A07A-DC1A-492D-9E87-BBF7B65333E3}" srcOrd="3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2D73B-098C-4105-B872-A3798D5D2C1B}">
      <dsp:nvSpPr>
        <dsp:cNvPr id="0" name=""/>
        <dsp:cNvSpPr/>
      </dsp:nvSpPr>
      <dsp:spPr>
        <a:xfrm>
          <a:off x="0" y="271130"/>
          <a:ext cx="7239000" cy="352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31A869C-64E3-4359-B3B8-FD672D08E201}">
      <dsp:nvSpPr>
        <dsp:cNvPr id="0" name=""/>
        <dsp:cNvSpPr/>
      </dsp:nvSpPr>
      <dsp:spPr>
        <a:xfrm>
          <a:off x="361950" y="45714"/>
          <a:ext cx="5067300" cy="432055"/>
        </a:xfrm>
        <a:prstGeom prst="roundRect">
          <a:avLst/>
        </a:prstGeom>
        <a:solidFill>
          <a:schemeClr val="accent2">
            <a:hueOff val="0"/>
            <a:satOff val="0"/>
            <a:lumOff val="0"/>
            <a:alphaOff val="0"/>
          </a:schemeClr>
        </a:solidFill>
        <a:ln>
          <a:noFill/>
        </a:ln>
        <a:effectLst>
          <a:outerShdw blurRad="39000" dist="25400" dir="5400000" rotWithShape="0">
            <a:schemeClr val="accent2">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532" tIns="0" rIns="191532" bIns="0" numCol="1" spcCol="1270" anchor="ctr" anchorCtr="0">
          <a:noAutofit/>
        </a:bodyPr>
        <a:lstStyle/>
        <a:p>
          <a:pPr lvl="0" algn="l" defTabSz="1066800">
            <a:lnSpc>
              <a:spcPct val="90000"/>
            </a:lnSpc>
            <a:spcBef>
              <a:spcPct val="0"/>
            </a:spcBef>
            <a:spcAft>
              <a:spcPct val="35000"/>
            </a:spcAft>
          </a:pPr>
          <a:r>
            <a:rPr lang="zh-TW" altLang="en-US" sz="2400" kern="1200" dirty="0" smtClean="0">
              <a:latin typeface="標楷體" panose="03000509000000000000" pitchFamily="65" charset="-120"/>
              <a:ea typeface="標楷體" panose="03000509000000000000" pitchFamily="65" charset="-120"/>
            </a:rPr>
            <a:t>確認經費來源、核定項目</a:t>
          </a:r>
          <a:endParaRPr lang="zh-TW" altLang="en-US" sz="2400" kern="1200" dirty="0">
            <a:latin typeface="標楷體" panose="03000509000000000000" pitchFamily="65" charset="-120"/>
            <a:ea typeface="標楷體" panose="03000509000000000000" pitchFamily="65" charset="-120"/>
          </a:endParaRPr>
        </a:p>
      </dsp:txBody>
      <dsp:txXfrm>
        <a:off x="383041" y="66805"/>
        <a:ext cx="5025118" cy="389873"/>
      </dsp:txXfrm>
    </dsp:sp>
    <dsp:sp modelId="{EB555922-0985-49C8-B662-59A8E4CA8E29}">
      <dsp:nvSpPr>
        <dsp:cNvPr id="0" name=""/>
        <dsp:cNvSpPr/>
      </dsp:nvSpPr>
      <dsp:spPr>
        <a:xfrm>
          <a:off x="0" y="906170"/>
          <a:ext cx="7239000" cy="352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8A757FF-425A-495B-8D13-ECC2EBB8972D}">
      <dsp:nvSpPr>
        <dsp:cNvPr id="0" name=""/>
        <dsp:cNvSpPr/>
      </dsp:nvSpPr>
      <dsp:spPr>
        <a:xfrm>
          <a:off x="361950" y="699530"/>
          <a:ext cx="5067300" cy="413280"/>
        </a:xfrm>
        <a:prstGeom prst="roundRect">
          <a:avLst/>
        </a:prstGeom>
        <a:solidFill>
          <a:schemeClr val="accent3">
            <a:hueOff val="0"/>
            <a:satOff val="0"/>
            <a:lumOff val="0"/>
            <a:alphaOff val="0"/>
          </a:schemeClr>
        </a:solidFill>
        <a:ln>
          <a:noFill/>
        </a:ln>
        <a:effectLst>
          <a:outerShdw blurRad="39000" dist="25400" dir="5400000" rotWithShape="0">
            <a:schemeClr val="accent3">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532" tIns="0" rIns="191532" bIns="0" numCol="1" spcCol="1270" anchor="ctr" anchorCtr="0">
          <a:noAutofit/>
        </a:bodyPr>
        <a:lstStyle/>
        <a:p>
          <a:pPr lvl="0" algn="l" defTabSz="1066800">
            <a:lnSpc>
              <a:spcPct val="90000"/>
            </a:lnSpc>
            <a:spcBef>
              <a:spcPct val="0"/>
            </a:spcBef>
            <a:spcAft>
              <a:spcPct val="35000"/>
            </a:spcAft>
          </a:pPr>
          <a:r>
            <a:rPr lang="zh-TW" altLang="en-US" sz="2400" kern="1200" dirty="0" smtClean="0">
              <a:latin typeface="標楷體" panose="03000509000000000000" pitchFamily="65" charset="-120"/>
              <a:ea typeface="標楷體" panose="03000509000000000000" pitchFamily="65" charset="-120"/>
            </a:rPr>
            <a:t>檢查憑證內容是否完整</a:t>
          </a:r>
          <a:endParaRPr lang="zh-TW" altLang="en-US" sz="2400" kern="1200" dirty="0">
            <a:latin typeface="標楷體" panose="03000509000000000000" pitchFamily="65" charset="-120"/>
            <a:ea typeface="標楷體" panose="03000509000000000000" pitchFamily="65" charset="-120"/>
          </a:endParaRPr>
        </a:p>
      </dsp:txBody>
      <dsp:txXfrm>
        <a:off x="382125" y="719705"/>
        <a:ext cx="5026950" cy="372930"/>
      </dsp:txXfrm>
    </dsp:sp>
    <dsp:sp modelId="{E284B2FF-576F-4551-BCED-75F9EE70B4E9}">
      <dsp:nvSpPr>
        <dsp:cNvPr id="0" name=""/>
        <dsp:cNvSpPr/>
      </dsp:nvSpPr>
      <dsp:spPr>
        <a:xfrm>
          <a:off x="0" y="1541210"/>
          <a:ext cx="7239000" cy="352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5EBF7A9-FCE1-4582-B964-50B376E63BDF}">
      <dsp:nvSpPr>
        <dsp:cNvPr id="0" name=""/>
        <dsp:cNvSpPr/>
      </dsp:nvSpPr>
      <dsp:spPr>
        <a:xfrm>
          <a:off x="361950" y="1334570"/>
          <a:ext cx="5067300" cy="413280"/>
        </a:xfrm>
        <a:prstGeom prst="roundRect">
          <a:avLst/>
        </a:prstGeom>
        <a:solidFill>
          <a:schemeClr val="accent4">
            <a:hueOff val="0"/>
            <a:satOff val="0"/>
            <a:lumOff val="0"/>
            <a:alphaOff val="0"/>
          </a:schemeClr>
        </a:solidFill>
        <a:ln>
          <a:noFill/>
        </a:ln>
        <a:effectLst>
          <a:outerShdw blurRad="39000" dist="25400" dir="5400000" rotWithShape="0">
            <a:schemeClr val="accent4">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532" tIns="0" rIns="191532" bIns="0" numCol="1" spcCol="1270" anchor="ctr" anchorCtr="0">
          <a:noAutofit/>
        </a:bodyPr>
        <a:lstStyle/>
        <a:p>
          <a:pPr lvl="0" algn="l" defTabSz="1066800">
            <a:lnSpc>
              <a:spcPct val="90000"/>
            </a:lnSpc>
            <a:spcBef>
              <a:spcPct val="0"/>
            </a:spcBef>
            <a:spcAft>
              <a:spcPct val="35000"/>
            </a:spcAft>
          </a:pPr>
          <a:r>
            <a:rPr lang="zh-TW" altLang="en-US" sz="2400" kern="1200" dirty="0" smtClean="0">
              <a:latin typeface="標楷體" panose="03000509000000000000" pitchFamily="65" charset="-120"/>
              <a:ea typeface="標楷體" panose="03000509000000000000" pitchFamily="65" charset="-120"/>
            </a:rPr>
            <a:t>確認是否符合相關標準</a:t>
          </a:r>
          <a:endParaRPr lang="zh-TW" altLang="en-US" sz="2400" kern="1200" dirty="0">
            <a:latin typeface="標楷體" panose="03000509000000000000" pitchFamily="65" charset="-120"/>
            <a:ea typeface="標楷體" panose="03000509000000000000" pitchFamily="65" charset="-120"/>
          </a:endParaRPr>
        </a:p>
      </dsp:txBody>
      <dsp:txXfrm>
        <a:off x="382125" y="1354745"/>
        <a:ext cx="5026950" cy="372930"/>
      </dsp:txXfrm>
    </dsp:sp>
    <dsp:sp modelId="{C01161E7-70FC-4292-9107-9C9B6F0BC080}">
      <dsp:nvSpPr>
        <dsp:cNvPr id="0" name=""/>
        <dsp:cNvSpPr/>
      </dsp:nvSpPr>
      <dsp:spPr>
        <a:xfrm>
          <a:off x="0" y="2176250"/>
          <a:ext cx="7239000" cy="352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A288FAA-7386-44CD-B7B9-08C23A42C5F4}">
      <dsp:nvSpPr>
        <dsp:cNvPr id="0" name=""/>
        <dsp:cNvSpPr/>
      </dsp:nvSpPr>
      <dsp:spPr>
        <a:xfrm>
          <a:off x="361950" y="1969610"/>
          <a:ext cx="5067300" cy="413280"/>
        </a:xfrm>
        <a:prstGeom prst="roundRect">
          <a:avLst/>
        </a:prstGeom>
        <a:solidFill>
          <a:schemeClr val="accent5">
            <a:hueOff val="0"/>
            <a:satOff val="0"/>
            <a:lumOff val="0"/>
            <a:alphaOff val="0"/>
          </a:schemeClr>
        </a:solidFill>
        <a:ln>
          <a:noFill/>
        </a:ln>
        <a:effectLst>
          <a:outerShdw blurRad="39000" dist="25400" dir="5400000" rotWithShape="0">
            <a:schemeClr val="accent5">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532" tIns="0" rIns="191532" bIns="0" numCol="1" spcCol="1270" anchor="ctr" anchorCtr="0">
          <a:noAutofit/>
        </a:bodyPr>
        <a:lstStyle/>
        <a:p>
          <a:pPr lvl="0" algn="l" defTabSz="1066800">
            <a:lnSpc>
              <a:spcPct val="90000"/>
            </a:lnSpc>
            <a:spcBef>
              <a:spcPct val="0"/>
            </a:spcBef>
            <a:spcAft>
              <a:spcPct val="35000"/>
            </a:spcAft>
          </a:pPr>
          <a:r>
            <a:rPr lang="zh-TW" altLang="en-US" sz="2400" kern="1200" dirty="0" smtClean="0">
              <a:latin typeface="標楷體" panose="03000509000000000000" pitchFamily="65" charset="-120"/>
              <a:ea typeface="標楷體" panose="03000509000000000000" pitchFamily="65" charset="-120"/>
            </a:rPr>
            <a:t>黏貼至支出憑證黏存單</a:t>
          </a:r>
          <a:endParaRPr lang="zh-TW" altLang="en-US" sz="2400" kern="1200" dirty="0">
            <a:latin typeface="標楷體" panose="03000509000000000000" pitchFamily="65" charset="-120"/>
            <a:ea typeface="標楷體" panose="03000509000000000000" pitchFamily="65" charset="-120"/>
          </a:endParaRPr>
        </a:p>
      </dsp:txBody>
      <dsp:txXfrm>
        <a:off x="382125" y="1989785"/>
        <a:ext cx="5026950" cy="372930"/>
      </dsp:txXfrm>
    </dsp:sp>
    <dsp:sp modelId="{4FD26553-7C6E-4A2C-A372-03C9D83F85C0}">
      <dsp:nvSpPr>
        <dsp:cNvPr id="0" name=""/>
        <dsp:cNvSpPr/>
      </dsp:nvSpPr>
      <dsp:spPr>
        <a:xfrm>
          <a:off x="0" y="2811290"/>
          <a:ext cx="7239000" cy="352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2CB3729-9133-47D0-B58C-D1C3777A81E5}">
      <dsp:nvSpPr>
        <dsp:cNvPr id="0" name=""/>
        <dsp:cNvSpPr/>
      </dsp:nvSpPr>
      <dsp:spPr>
        <a:xfrm>
          <a:off x="361950" y="2604650"/>
          <a:ext cx="5067300" cy="413280"/>
        </a:xfrm>
        <a:prstGeom prst="roundRect">
          <a:avLst/>
        </a:prstGeom>
        <a:solidFill>
          <a:schemeClr val="accent6">
            <a:hueOff val="0"/>
            <a:satOff val="0"/>
            <a:lumOff val="0"/>
            <a:alphaOff val="0"/>
          </a:schemeClr>
        </a:solidFill>
        <a:ln>
          <a:noFill/>
        </a:ln>
        <a:effectLst>
          <a:outerShdw blurRad="39000" dist="25400" dir="5400000" rotWithShape="0">
            <a:schemeClr val="accent6">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532" tIns="0" rIns="191532" bIns="0" numCol="1" spcCol="1270" anchor="ctr" anchorCtr="0">
          <a:noAutofit/>
        </a:bodyPr>
        <a:lstStyle/>
        <a:p>
          <a:pPr lvl="0" algn="l" defTabSz="1066800">
            <a:lnSpc>
              <a:spcPct val="90000"/>
            </a:lnSpc>
            <a:spcBef>
              <a:spcPct val="0"/>
            </a:spcBef>
            <a:spcAft>
              <a:spcPct val="35000"/>
            </a:spcAft>
          </a:pPr>
          <a:r>
            <a:rPr lang="zh-TW" altLang="en-US" sz="2400" kern="1200" dirty="0" smtClean="0">
              <a:latin typeface="標楷體" panose="03000509000000000000" pitchFamily="65" charset="-120"/>
              <a:ea typeface="標楷體" panose="03000509000000000000" pitchFamily="65" charset="-120"/>
            </a:rPr>
            <a:t>確認憑證加總金額與報支金額相符</a:t>
          </a:r>
          <a:endParaRPr lang="zh-TW" altLang="en-US" sz="2400" kern="1200" dirty="0">
            <a:latin typeface="標楷體" panose="03000509000000000000" pitchFamily="65" charset="-120"/>
            <a:ea typeface="標楷體" panose="03000509000000000000" pitchFamily="65" charset="-120"/>
          </a:endParaRPr>
        </a:p>
      </dsp:txBody>
      <dsp:txXfrm>
        <a:off x="382125" y="2624825"/>
        <a:ext cx="5026950" cy="372930"/>
      </dsp:txXfrm>
    </dsp:sp>
    <dsp:sp modelId="{057168BC-D8D8-4654-AD76-66162C048BBD}">
      <dsp:nvSpPr>
        <dsp:cNvPr id="0" name=""/>
        <dsp:cNvSpPr/>
      </dsp:nvSpPr>
      <dsp:spPr>
        <a:xfrm>
          <a:off x="0" y="3446330"/>
          <a:ext cx="7239000" cy="352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7E91E07-0D96-4D02-94FB-75AEFAE51D8F}">
      <dsp:nvSpPr>
        <dsp:cNvPr id="0" name=""/>
        <dsp:cNvSpPr/>
      </dsp:nvSpPr>
      <dsp:spPr>
        <a:xfrm>
          <a:off x="361950" y="3239690"/>
          <a:ext cx="5067300" cy="413280"/>
        </a:xfrm>
        <a:prstGeom prst="roundRect">
          <a:avLst/>
        </a:prstGeom>
        <a:solidFill>
          <a:schemeClr val="accent2">
            <a:hueOff val="0"/>
            <a:satOff val="0"/>
            <a:lumOff val="0"/>
            <a:alphaOff val="0"/>
          </a:schemeClr>
        </a:solidFill>
        <a:ln>
          <a:noFill/>
        </a:ln>
        <a:effectLst>
          <a:outerShdw blurRad="39000" dist="25400" dir="5400000" rotWithShape="0">
            <a:schemeClr val="accent2">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532" tIns="0" rIns="191532" bIns="0" numCol="1" spcCol="1270" anchor="ctr" anchorCtr="0">
          <a:noAutofit/>
        </a:bodyPr>
        <a:lstStyle/>
        <a:p>
          <a:pPr lvl="0" algn="l" defTabSz="1066800">
            <a:lnSpc>
              <a:spcPct val="90000"/>
            </a:lnSpc>
            <a:spcBef>
              <a:spcPct val="0"/>
            </a:spcBef>
            <a:spcAft>
              <a:spcPct val="35000"/>
            </a:spcAft>
          </a:pPr>
          <a:r>
            <a:rPr lang="zh-TW" altLang="en-US" sz="2400" kern="1200" dirty="0" smtClean="0">
              <a:latin typeface="標楷體" panose="03000509000000000000" pitchFamily="65" charset="-120"/>
              <a:ea typeface="標楷體" panose="03000509000000000000" pitchFamily="65" charset="-120"/>
            </a:rPr>
            <a:t>檢附其他相關文件表單</a:t>
          </a:r>
          <a:endParaRPr lang="en-US" altLang="zh-TW" sz="2400" kern="1200" dirty="0" smtClean="0">
            <a:latin typeface="標楷體" panose="03000509000000000000" pitchFamily="65" charset="-120"/>
            <a:ea typeface="標楷體" panose="03000509000000000000" pitchFamily="65" charset="-120"/>
          </a:endParaRPr>
        </a:p>
      </dsp:txBody>
      <dsp:txXfrm>
        <a:off x="382125" y="3259865"/>
        <a:ext cx="5026950" cy="372930"/>
      </dsp:txXfrm>
    </dsp:sp>
    <dsp:sp modelId="{452B965C-DC30-4673-BCC3-4B72A4B47FC8}">
      <dsp:nvSpPr>
        <dsp:cNvPr id="0" name=""/>
        <dsp:cNvSpPr/>
      </dsp:nvSpPr>
      <dsp:spPr>
        <a:xfrm>
          <a:off x="0" y="4081370"/>
          <a:ext cx="7239000" cy="352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5D2A7E9-3864-4E68-A135-397A05903018}">
      <dsp:nvSpPr>
        <dsp:cNvPr id="0" name=""/>
        <dsp:cNvSpPr/>
      </dsp:nvSpPr>
      <dsp:spPr>
        <a:xfrm>
          <a:off x="361950" y="3874730"/>
          <a:ext cx="5067300" cy="413280"/>
        </a:xfrm>
        <a:prstGeom prst="roundRect">
          <a:avLst/>
        </a:prstGeom>
        <a:solidFill>
          <a:schemeClr val="accent3">
            <a:hueOff val="0"/>
            <a:satOff val="0"/>
            <a:lumOff val="0"/>
            <a:alphaOff val="0"/>
          </a:schemeClr>
        </a:solidFill>
        <a:ln>
          <a:noFill/>
        </a:ln>
        <a:effectLst>
          <a:outerShdw blurRad="39000" dist="25400" dir="5400000" rotWithShape="0">
            <a:schemeClr val="accent3">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532" tIns="0" rIns="191532" bIns="0" numCol="1" spcCol="1270" anchor="ctr" anchorCtr="0">
          <a:noAutofit/>
        </a:bodyPr>
        <a:lstStyle/>
        <a:p>
          <a:pPr lvl="0" algn="l" defTabSz="1066800">
            <a:lnSpc>
              <a:spcPct val="90000"/>
            </a:lnSpc>
            <a:spcBef>
              <a:spcPct val="0"/>
            </a:spcBef>
            <a:spcAft>
              <a:spcPct val="35000"/>
            </a:spcAft>
          </a:pPr>
          <a:r>
            <a:rPr lang="zh-TW" altLang="en-US" sz="2400" kern="1200" dirty="0" smtClean="0">
              <a:latin typeface="標楷體" panose="03000509000000000000" pitchFamily="65" charset="-120"/>
              <a:ea typeface="標楷體" panose="03000509000000000000" pitchFamily="65" charset="-120"/>
            </a:rPr>
            <a:t>相關人員核章</a:t>
          </a:r>
          <a:endParaRPr lang="zh-TW" altLang="en-US" sz="2400" kern="1200" dirty="0">
            <a:latin typeface="標楷體" panose="03000509000000000000" pitchFamily="65" charset="-120"/>
            <a:ea typeface="標楷體" panose="03000509000000000000" pitchFamily="65" charset="-120"/>
          </a:endParaRPr>
        </a:p>
      </dsp:txBody>
      <dsp:txXfrm>
        <a:off x="382125" y="3894905"/>
        <a:ext cx="5026950" cy="372930"/>
      </dsp:txXfrm>
    </dsp:sp>
    <dsp:sp modelId="{3C75A07A-DC1A-492D-9E87-BBF7B65333E3}">
      <dsp:nvSpPr>
        <dsp:cNvPr id="0" name=""/>
        <dsp:cNvSpPr/>
      </dsp:nvSpPr>
      <dsp:spPr>
        <a:xfrm>
          <a:off x="0" y="4716410"/>
          <a:ext cx="7239000" cy="352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CC870B2-5A39-40A0-9BF3-422CE6CD2FC1}">
      <dsp:nvSpPr>
        <dsp:cNvPr id="0" name=""/>
        <dsp:cNvSpPr/>
      </dsp:nvSpPr>
      <dsp:spPr>
        <a:xfrm>
          <a:off x="361950" y="4509770"/>
          <a:ext cx="5067300" cy="413280"/>
        </a:xfrm>
        <a:prstGeom prst="roundRect">
          <a:avLst/>
        </a:prstGeom>
        <a:solidFill>
          <a:schemeClr val="accent4">
            <a:hueOff val="0"/>
            <a:satOff val="0"/>
            <a:lumOff val="0"/>
            <a:alphaOff val="0"/>
          </a:schemeClr>
        </a:solidFill>
        <a:ln>
          <a:noFill/>
        </a:ln>
        <a:effectLst>
          <a:outerShdw blurRad="39000" dist="25400" dir="5400000" rotWithShape="0">
            <a:schemeClr val="accent4">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532" tIns="0" rIns="191532" bIns="0" numCol="1" spcCol="1270" anchor="ctr" anchorCtr="0">
          <a:noAutofit/>
        </a:bodyPr>
        <a:lstStyle/>
        <a:p>
          <a:pPr lvl="0" algn="l" defTabSz="1066800">
            <a:lnSpc>
              <a:spcPct val="90000"/>
            </a:lnSpc>
            <a:spcBef>
              <a:spcPct val="0"/>
            </a:spcBef>
            <a:spcAft>
              <a:spcPct val="35000"/>
            </a:spcAft>
          </a:pPr>
          <a:r>
            <a:rPr lang="zh-TW" altLang="en-US" sz="2400" kern="1200" dirty="0" smtClean="0">
              <a:latin typeface="標楷體" panose="03000509000000000000" pitchFamily="65" charset="-120"/>
              <a:ea typeface="標楷體" panose="03000509000000000000" pitchFamily="65" charset="-120"/>
            </a:rPr>
            <a:t>文件送出前，再次檢視是否有缺漏</a:t>
          </a:r>
        </a:p>
      </dsp:txBody>
      <dsp:txXfrm>
        <a:off x="382125" y="4529945"/>
        <a:ext cx="5026950"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5"/>
            <a:ext cx="2946400" cy="497048"/>
          </a:xfrm>
          <a:prstGeom prst="rect">
            <a:avLst/>
          </a:prstGeom>
        </p:spPr>
        <p:txBody>
          <a:bodyPr vert="horz" lIns="91367" tIns="45681" rIns="91367" bIns="45681" rtlCol="0"/>
          <a:lstStyle>
            <a:lvl1pPr algn="l">
              <a:defRPr sz="1200"/>
            </a:lvl1pPr>
          </a:lstStyle>
          <a:p>
            <a:endParaRPr lang="zh-TW" altLang="en-US"/>
          </a:p>
        </p:txBody>
      </p:sp>
      <p:sp>
        <p:nvSpPr>
          <p:cNvPr id="3" name="日期版面配置區 2"/>
          <p:cNvSpPr>
            <a:spLocks noGrp="1"/>
          </p:cNvSpPr>
          <p:nvPr>
            <p:ph type="dt" sz="quarter" idx="1"/>
          </p:nvPr>
        </p:nvSpPr>
        <p:spPr>
          <a:xfrm>
            <a:off x="3849693" y="5"/>
            <a:ext cx="2946400" cy="497048"/>
          </a:xfrm>
          <a:prstGeom prst="rect">
            <a:avLst/>
          </a:prstGeom>
        </p:spPr>
        <p:txBody>
          <a:bodyPr vert="horz" lIns="91367" tIns="45681" rIns="91367" bIns="45681" rtlCol="0"/>
          <a:lstStyle>
            <a:lvl1pPr algn="r">
              <a:defRPr sz="1200"/>
            </a:lvl1pPr>
          </a:lstStyle>
          <a:p>
            <a:fld id="{F5ADC0C1-C16F-4740-ADAE-A095A9854E1A}" type="datetimeFigureOut">
              <a:rPr lang="zh-TW" altLang="en-US" smtClean="0"/>
              <a:pPr/>
              <a:t>2022/3/7</a:t>
            </a:fld>
            <a:endParaRPr lang="zh-TW" altLang="en-US"/>
          </a:p>
        </p:txBody>
      </p:sp>
      <p:sp>
        <p:nvSpPr>
          <p:cNvPr id="4" name="頁尾版面配置區 3"/>
          <p:cNvSpPr>
            <a:spLocks noGrp="1"/>
          </p:cNvSpPr>
          <p:nvPr>
            <p:ph type="ftr" sz="quarter" idx="2"/>
          </p:nvPr>
        </p:nvSpPr>
        <p:spPr>
          <a:xfrm>
            <a:off x="0" y="9431182"/>
            <a:ext cx="2946400" cy="497047"/>
          </a:xfrm>
          <a:prstGeom prst="rect">
            <a:avLst/>
          </a:prstGeom>
        </p:spPr>
        <p:txBody>
          <a:bodyPr vert="horz" lIns="91367" tIns="45681" rIns="91367" bIns="45681"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93" y="9431182"/>
            <a:ext cx="2946400" cy="497047"/>
          </a:xfrm>
          <a:prstGeom prst="rect">
            <a:avLst/>
          </a:prstGeom>
        </p:spPr>
        <p:txBody>
          <a:bodyPr vert="horz" lIns="91367" tIns="45681" rIns="91367" bIns="45681" rtlCol="0" anchor="b"/>
          <a:lstStyle>
            <a:lvl1pPr algn="r">
              <a:defRPr sz="1200"/>
            </a:lvl1pPr>
          </a:lstStyle>
          <a:p>
            <a:fld id="{E1667A8C-BFAE-43D7-9706-79E9D3F41B99}" type="slidenum">
              <a:rPr lang="zh-TW" altLang="en-US" smtClean="0"/>
              <a:pPr/>
              <a:t>‹#›</a:t>
            </a:fld>
            <a:endParaRPr lang="zh-TW" altLang="en-US"/>
          </a:p>
        </p:txBody>
      </p:sp>
    </p:spTree>
    <p:extLst>
      <p:ext uri="{BB962C8B-B14F-4D97-AF65-F5344CB8AC3E}">
        <p14:creationId xmlns:p14="http://schemas.microsoft.com/office/powerpoint/2010/main" val="1793251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3" y="1"/>
            <a:ext cx="2945659" cy="496491"/>
          </a:xfrm>
          <a:prstGeom prst="rect">
            <a:avLst/>
          </a:prstGeom>
        </p:spPr>
        <p:txBody>
          <a:bodyPr vert="horz" lIns="91367" tIns="45681" rIns="91367" bIns="45681" rtlCol="0"/>
          <a:lstStyle>
            <a:lvl1pPr algn="l">
              <a:defRPr sz="1200"/>
            </a:lvl1pPr>
          </a:lstStyle>
          <a:p>
            <a:endParaRPr lang="zh-TW" altLang="en-US"/>
          </a:p>
        </p:txBody>
      </p:sp>
      <p:sp>
        <p:nvSpPr>
          <p:cNvPr id="3" name="日期版面配置區 2"/>
          <p:cNvSpPr>
            <a:spLocks noGrp="1"/>
          </p:cNvSpPr>
          <p:nvPr>
            <p:ph type="dt" idx="1"/>
          </p:nvPr>
        </p:nvSpPr>
        <p:spPr>
          <a:xfrm>
            <a:off x="3850449" y="1"/>
            <a:ext cx="2945659" cy="496491"/>
          </a:xfrm>
          <a:prstGeom prst="rect">
            <a:avLst/>
          </a:prstGeom>
        </p:spPr>
        <p:txBody>
          <a:bodyPr vert="horz" lIns="91367" tIns="45681" rIns="91367" bIns="45681" rtlCol="0"/>
          <a:lstStyle>
            <a:lvl1pPr algn="r">
              <a:defRPr sz="1200"/>
            </a:lvl1pPr>
          </a:lstStyle>
          <a:p>
            <a:fld id="{C08FF779-802C-44C0-9B7F-507CB9344ED7}" type="datetimeFigureOut">
              <a:rPr lang="zh-TW" altLang="en-US" smtClean="0"/>
              <a:pPr/>
              <a:t>2022/3/7</a:t>
            </a:fld>
            <a:endParaRPr lang="zh-TW" altLang="en-US"/>
          </a:p>
        </p:txBody>
      </p:sp>
      <p:sp>
        <p:nvSpPr>
          <p:cNvPr id="4" name="投影片圖像版面配置區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367" tIns="45681" rIns="91367" bIns="45681" rtlCol="0" anchor="ctr"/>
          <a:lstStyle/>
          <a:p>
            <a:endParaRPr lang="zh-TW" altLang="en-US"/>
          </a:p>
        </p:txBody>
      </p:sp>
      <p:sp>
        <p:nvSpPr>
          <p:cNvPr id="5" name="備忘稿版面配置區 4"/>
          <p:cNvSpPr>
            <a:spLocks noGrp="1"/>
          </p:cNvSpPr>
          <p:nvPr>
            <p:ph type="body" sz="quarter" idx="3"/>
          </p:nvPr>
        </p:nvSpPr>
        <p:spPr>
          <a:xfrm>
            <a:off x="679768" y="4716664"/>
            <a:ext cx="5438140" cy="4468416"/>
          </a:xfrm>
          <a:prstGeom prst="rect">
            <a:avLst/>
          </a:prstGeom>
        </p:spPr>
        <p:txBody>
          <a:bodyPr vert="horz" lIns="91367" tIns="45681" rIns="91367" bIns="45681"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3" y="9431598"/>
            <a:ext cx="2945659" cy="496491"/>
          </a:xfrm>
          <a:prstGeom prst="rect">
            <a:avLst/>
          </a:prstGeom>
        </p:spPr>
        <p:txBody>
          <a:bodyPr vert="horz" lIns="91367" tIns="45681" rIns="91367" bIns="45681"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9" y="9431598"/>
            <a:ext cx="2945659" cy="496491"/>
          </a:xfrm>
          <a:prstGeom prst="rect">
            <a:avLst/>
          </a:prstGeom>
        </p:spPr>
        <p:txBody>
          <a:bodyPr vert="horz" lIns="91367" tIns="45681" rIns="91367" bIns="45681" rtlCol="0" anchor="b"/>
          <a:lstStyle>
            <a:lvl1pPr algn="r">
              <a:defRPr sz="1200"/>
            </a:lvl1pPr>
          </a:lstStyle>
          <a:p>
            <a:fld id="{E48DAC69-EAFE-4F48-9A87-5DEC7657E669}" type="slidenum">
              <a:rPr lang="zh-TW" altLang="en-US" smtClean="0"/>
              <a:pPr/>
              <a:t>‹#›</a:t>
            </a:fld>
            <a:endParaRPr lang="zh-TW" altLang="en-US"/>
          </a:p>
        </p:txBody>
      </p:sp>
    </p:spTree>
    <p:extLst>
      <p:ext uri="{BB962C8B-B14F-4D97-AF65-F5344CB8AC3E}">
        <p14:creationId xmlns:p14="http://schemas.microsoft.com/office/powerpoint/2010/main" val="3229246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12</a:t>
            </a:fld>
            <a:endParaRPr lang="zh-TW" altLang="en-US"/>
          </a:p>
        </p:txBody>
      </p:sp>
    </p:spTree>
    <p:extLst>
      <p:ext uri="{BB962C8B-B14F-4D97-AF65-F5344CB8AC3E}">
        <p14:creationId xmlns:p14="http://schemas.microsoft.com/office/powerpoint/2010/main" val="3469024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54</a:t>
            </a:fld>
            <a:endParaRPr lang="zh-TW" altLang="en-US"/>
          </a:p>
        </p:txBody>
      </p:sp>
    </p:spTree>
    <p:extLst>
      <p:ext uri="{BB962C8B-B14F-4D97-AF65-F5344CB8AC3E}">
        <p14:creationId xmlns:p14="http://schemas.microsoft.com/office/powerpoint/2010/main" val="2054746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58</a:t>
            </a:fld>
            <a:endParaRPr lang="zh-TW" altLang="en-US"/>
          </a:p>
        </p:txBody>
      </p:sp>
    </p:spTree>
    <p:extLst>
      <p:ext uri="{BB962C8B-B14F-4D97-AF65-F5344CB8AC3E}">
        <p14:creationId xmlns:p14="http://schemas.microsoft.com/office/powerpoint/2010/main" val="3138277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59</a:t>
            </a:fld>
            <a:endParaRPr lang="zh-TW" altLang="en-US"/>
          </a:p>
        </p:txBody>
      </p:sp>
    </p:spTree>
    <p:extLst>
      <p:ext uri="{BB962C8B-B14F-4D97-AF65-F5344CB8AC3E}">
        <p14:creationId xmlns:p14="http://schemas.microsoft.com/office/powerpoint/2010/main" val="2815074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60</a:t>
            </a:fld>
            <a:endParaRPr lang="zh-TW" altLang="en-US"/>
          </a:p>
        </p:txBody>
      </p:sp>
    </p:spTree>
    <p:extLst>
      <p:ext uri="{BB962C8B-B14F-4D97-AF65-F5344CB8AC3E}">
        <p14:creationId xmlns:p14="http://schemas.microsoft.com/office/powerpoint/2010/main" val="3663298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61</a:t>
            </a:fld>
            <a:endParaRPr lang="zh-TW" altLang="en-US"/>
          </a:p>
        </p:txBody>
      </p:sp>
    </p:spTree>
    <p:extLst>
      <p:ext uri="{BB962C8B-B14F-4D97-AF65-F5344CB8AC3E}">
        <p14:creationId xmlns:p14="http://schemas.microsoft.com/office/powerpoint/2010/main" val="4276481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66</a:t>
            </a:fld>
            <a:endParaRPr lang="zh-TW" altLang="en-US"/>
          </a:p>
        </p:txBody>
      </p:sp>
    </p:spTree>
    <p:extLst>
      <p:ext uri="{BB962C8B-B14F-4D97-AF65-F5344CB8AC3E}">
        <p14:creationId xmlns:p14="http://schemas.microsoft.com/office/powerpoint/2010/main" val="1690268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67</a:t>
            </a:fld>
            <a:endParaRPr lang="zh-TW" altLang="en-US"/>
          </a:p>
        </p:txBody>
      </p:sp>
    </p:spTree>
    <p:extLst>
      <p:ext uri="{BB962C8B-B14F-4D97-AF65-F5344CB8AC3E}">
        <p14:creationId xmlns:p14="http://schemas.microsoft.com/office/powerpoint/2010/main" val="9065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17</a:t>
            </a:fld>
            <a:endParaRPr lang="zh-TW" altLang="en-US"/>
          </a:p>
        </p:txBody>
      </p:sp>
    </p:spTree>
    <p:extLst>
      <p:ext uri="{BB962C8B-B14F-4D97-AF65-F5344CB8AC3E}">
        <p14:creationId xmlns:p14="http://schemas.microsoft.com/office/powerpoint/2010/main" val="2498660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23</a:t>
            </a:fld>
            <a:endParaRPr lang="zh-TW" altLang="en-US"/>
          </a:p>
        </p:txBody>
      </p:sp>
    </p:spTree>
    <p:extLst>
      <p:ext uri="{BB962C8B-B14F-4D97-AF65-F5344CB8AC3E}">
        <p14:creationId xmlns:p14="http://schemas.microsoft.com/office/powerpoint/2010/main" val="1015783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26B605-01FB-4439-9E57-72BF63469102}" type="slidenum">
              <a:rPr lang="en-US" altLang="zh-TW"/>
              <a:pPr/>
              <a:t>24</a:t>
            </a:fld>
            <a:endParaRPr lang="en-US" altLang="zh-TW"/>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681351" y="4716666"/>
            <a:ext cx="5434993" cy="4468416"/>
          </a:xfrm>
        </p:spPr>
        <p:txBody>
          <a:bodyPr/>
          <a:lstStyle/>
          <a:p>
            <a:endParaRPr lang="zh-TW" altLang="zh-TW"/>
          </a:p>
        </p:txBody>
      </p:sp>
    </p:spTree>
    <p:extLst>
      <p:ext uri="{BB962C8B-B14F-4D97-AF65-F5344CB8AC3E}">
        <p14:creationId xmlns:p14="http://schemas.microsoft.com/office/powerpoint/2010/main" val="1989709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40</a:t>
            </a:fld>
            <a:endParaRPr lang="zh-TW" altLang="en-US"/>
          </a:p>
        </p:txBody>
      </p:sp>
    </p:spTree>
    <p:extLst>
      <p:ext uri="{BB962C8B-B14F-4D97-AF65-F5344CB8AC3E}">
        <p14:creationId xmlns:p14="http://schemas.microsoft.com/office/powerpoint/2010/main" val="1029546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45</a:t>
            </a:fld>
            <a:endParaRPr lang="zh-TW" altLang="en-US"/>
          </a:p>
        </p:txBody>
      </p:sp>
    </p:spTree>
    <p:extLst>
      <p:ext uri="{BB962C8B-B14F-4D97-AF65-F5344CB8AC3E}">
        <p14:creationId xmlns:p14="http://schemas.microsoft.com/office/powerpoint/2010/main" val="1534821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46</a:t>
            </a:fld>
            <a:endParaRPr lang="zh-TW" altLang="en-US"/>
          </a:p>
        </p:txBody>
      </p:sp>
    </p:spTree>
    <p:extLst>
      <p:ext uri="{BB962C8B-B14F-4D97-AF65-F5344CB8AC3E}">
        <p14:creationId xmlns:p14="http://schemas.microsoft.com/office/powerpoint/2010/main" val="129096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en-US" altLang="zh-TW" dirty="0" smtClean="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49</a:t>
            </a:fld>
            <a:endParaRPr lang="zh-TW" altLang="en-US"/>
          </a:p>
        </p:txBody>
      </p:sp>
    </p:spTree>
    <p:extLst>
      <p:ext uri="{BB962C8B-B14F-4D97-AF65-F5344CB8AC3E}">
        <p14:creationId xmlns:p14="http://schemas.microsoft.com/office/powerpoint/2010/main" val="892061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50</a:t>
            </a:fld>
            <a:endParaRPr lang="zh-TW" altLang="en-US"/>
          </a:p>
        </p:txBody>
      </p:sp>
    </p:spTree>
    <p:extLst>
      <p:ext uri="{BB962C8B-B14F-4D97-AF65-F5344CB8AC3E}">
        <p14:creationId xmlns:p14="http://schemas.microsoft.com/office/powerpoint/2010/main" val="10125787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2">
        <a:schemeClr val="bg1"/>
      </p:bgRef>
    </p:bg>
    <p:spTree>
      <p:nvGrpSpPr>
        <p:cNvPr id="1" name=""/>
        <p:cNvGrpSpPr/>
        <p:nvPr/>
      </p:nvGrpSpPr>
      <p:grpSpPr>
        <a:xfrm>
          <a:off x="0" y="0"/>
          <a:ext cx="0" cy="0"/>
          <a:chOff x="0" y="0"/>
          <a:chExt cx="0" cy="0"/>
        </a:xfrm>
      </p:grpSpPr>
      <p:sp>
        <p:nvSpPr>
          <p:cNvPr id="8" name="矩形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線接點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標題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zh-TW" altLang="en-US" smtClean="0"/>
              <a:t>按一下以編輯母片標題樣式</a:t>
            </a:r>
            <a:endParaRPr kumimoji="0" lang="en-US"/>
          </a:p>
        </p:txBody>
      </p:sp>
      <p:sp>
        <p:nvSpPr>
          <p:cNvPr id="25" name="副標題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31" name="日期版面配置區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64D7427F-43AB-4370-A1B8-EF0C99EDCA44}" type="datetime1">
              <a:rPr lang="zh-TW" altLang="en-US" smtClean="0"/>
              <a:pPr/>
              <a:t>2022/3/7</a:t>
            </a:fld>
            <a:endParaRPr lang="zh-TW" altLang="en-US"/>
          </a:p>
        </p:txBody>
      </p:sp>
      <p:sp>
        <p:nvSpPr>
          <p:cNvPr id="18" name="頁尾版面配置區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zh-TW" altLang="en-US"/>
          </a:p>
        </p:txBody>
      </p:sp>
      <p:sp>
        <p:nvSpPr>
          <p:cNvPr id="29" name="投影片編號版面配置區 28"/>
          <p:cNvSpPr>
            <a:spLocks noGrp="1"/>
          </p:cNvSpPr>
          <p:nvPr>
            <p:ph type="sldNum" sz="quarter" idx="12"/>
          </p:nvPr>
        </p:nvSpPr>
        <p:spPr>
          <a:xfrm>
            <a:off x="7880884" y="6556248"/>
            <a:ext cx="588336" cy="228600"/>
          </a:xfrm>
          <a:prstGeom prst="rect">
            <a:avLst/>
          </a:prstGeom>
        </p:spPr>
        <p:txBody>
          <a:bodyPr/>
          <a:lstStyle>
            <a:lvl1pPr>
              <a:defRPr lang="en-US" smtClean="0">
                <a:solidFill>
                  <a:srgbClr val="FFFFFF"/>
                </a:solidFill>
              </a:defRPr>
            </a:lvl1pPr>
            <a:extLst/>
          </a:lstStyle>
          <a:p>
            <a:fld id="{58A380AB-936D-4527-96E3-67EC2F507ECF}"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A5005597-AC8F-4BB9-8F0F-96B7B1717543}" type="datetime1">
              <a:rPr lang="zh-TW" altLang="en-US" smtClean="0"/>
              <a:pPr/>
              <a:t>2022/3/7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251448" y="6556248"/>
            <a:ext cx="588336" cy="228600"/>
          </a:xfrm>
          <a:prstGeom prst="rect">
            <a:avLst/>
          </a:prstGeom>
        </p:spPr>
        <p:txBody>
          <a:bodyPr/>
          <a:lstStyle/>
          <a:p>
            <a:fld id="{58A380AB-936D-4527-96E3-67EC2F507ECF}"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3200" y="274955"/>
            <a:ext cx="1524000" cy="5851525"/>
          </a:xfrm>
        </p:spPr>
        <p:txBody>
          <a:bodyPr vert="eaVert" ancho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42"/>
            <a:ext cx="60198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4242816" y="6557946"/>
            <a:ext cx="2002464" cy="226902"/>
          </a:xfrm>
        </p:spPr>
        <p:txBody>
          <a:bodyPr/>
          <a:lstStyle/>
          <a:p>
            <a:fld id="{AE7E614C-075B-4FCF-AD0D-9D15D8AB5602}" type="datetime1">
              <a:rPr lang="zh-TW" altLang="en-US" smtClean="0"/>
              <a:pPr/>
              <a:t>2022/3/7</a:t>
            </a:fld>
            <a:endParaRPr lang="zh-TW" altLang="en-US"/>
          </a:p>
        </p:txBody>
      </p:sp>
      <p:sp>
        <p:nvSpPr>
          <p:cNvPr id="5" name="頁尾版面配置區 4"/>
          <p:cNvSpPr>
            <a:spLocks noGrp="1"/>
          </p:cNvSpPr>
          <p:nvPr>
            <p:ph type="ftr" sz="quarter" idx="11"/>
          </p:nvPr>
        </p:nvSpPr>
        <p:spPr>
          <a:xfrm>
            <a:off x="457200" y="6556248"/>
            <a:ext cx="3657600" cy="228600"/>
          </a:xfrm>
        </p:spPr>
        <p:txBody>
          <a:bodyPr/>
          <a:lstStyle/>
          <a:p>
            <a:endParaRPr lang="zh-TW" altLang="en-US"/>
          </a:p>
        </p:txBody>
      </p:sp>
      <p:sp>
        <p:nvSpPr>
          <p:cNvPr id="6" name="投影片編號版面配置區 5"/>
          <p:cNvSpPr>
            <a:spLocks noGrp="1"/>
          </p:cNvSpPr>
          <p:nvPr>
            <p:ph type="sldNum" sz="quarter" idx="12"/>
          </p:nvPr>
        </p:nvSpPr>
        <p:spPr>
          <a:xfrm>
            <a:off x="6254496" y="6553200"/>
            <a:ext cx="588336" cy="228600"/>
          </a:xfrm>
          <a:prstGeom prst="rect">
            <a:avLst/>
          </a:prstGeom>
        </p:spPr>
        <p:txBody>
          <a:bodyPr/>
          <a:lstStyle>
            <a:lvl1pPr>
              <a:defRPr>
                <a:solidFill>
                  <a:schemeClr val="tx2"/>
                </a:solidFill>
              </a:defRPr>
            </a:lvl1pPr>
            <a:extLst/>
          </a:lstStyle>
          <a:p>
            <a:fld id="{58A380AB-936D-4527-96E3-67EC2F507ECF}"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457200"/>
            <a:ext cx="8229600" cy="13716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981200"/>
            <a:ext cx="8229600" cy="3886200"/>
          </a:xfrm>
        </p:spPr>
        <p:txBody>
          <a:bodyPr/>
          <a:lstStyle/>
          <a:p>
            <a:endParaRPr lang="zh-TW" altLang="en-US"/>
          </a:p>
        </p:txBody>
      </p:sp>
      <p:sp>
        <p:nvSpPr>
          <p:cNvPr id="4" name="頁尾版面配置區 3"/>
          <p:cNvSpPr>
            <a:spLocks noGrp="1"/>
          </p:cNvSpPr>
          <p:nvPr>
            <p:ph type="ftr" sz="quarter" idx="10"/>
          </p:nvPr>
        </p:nvSpPr>
        <p:spPr>
          <a:xfrm>
            <a:off x="3124200" y="6248400"/>
            <a:ext cx="2895600" cy="457200"/>
          </a:xfrm>
        </p:spPr>
        <p:txBody>
          <a:bodyPr/>
          <a:lstStyle>
            <a:lvl1pPr>
              <a:defRPr/>
            </a:lvl1pPr>
          </a:lstStyle>
          <a:p>
            <a:endParaRPr lang="en-US" altLang="zh-TW"/>
          </a:p>
        </p:txBody>
      </p:sp>
      <p:sp>
        <p:nvSpPr>
          <p:cNvPr id="5" name="投影片編號版面配置區 4"/>
          <p:cNvSpPr>
            <a:spLocks noGrp="1"/>
          </p:cNvSpPr>
          <p:nvPr>
            <p:ph type="sldNum" sz="quarter" idx="11"/>
          </p:nvPr>
        </p:nvSpPr>
        <p:spPr>
          <a:xfrm>
            <a:off x="6553200" y="6248400"/>
            <a:ext cx="2133600" cy="457200"/>
          </a:xfrm>
          <a:prstGeom prst="rect">
            <a:avLst/>
          </a:prstGeom>
        </p:spPr>
        <p:txBody>
          <a:bodyPr/>
          <a:lstStyle>
            <a:lvl1pPr>
              <a:defRPr/>
            </a:lvl1pPr>
          </a:lstStyle>
          <a:p>
            <a:fld id="{B35C3043-2060-40D1-9BD8-2C7C0C4717C4}" type="slidenum">
              <a:rPr lang="en-US" altLang="zh-TW"/>
              <a:pPr/>
              <a:t>‹#›</a:t>
            </a:fld>
            <a:endParaRPr lang="en-US" altLang="zh-TW"/>
          </a:p>
        </p:txBody>
      </p:sp>
      <p:sp>
        <p:nvSpPr>
          <p:cNvPr id="6" name="日期版面配置區 5"/>
          <p:cNvSpPr>
            <a:spLocks noGrp="1"/>
          </p:cNvSpPr>
          <p:nvPr>
            <p:ph type="dt" sz="half" idx="12"/>
          </p:nvPr>
        </p:nvSpPr>
        <p:spPr>
          <a:xfrm>
            <a:off x="457200" y="6245225"/>
            <a:ext cx="2133600" cy="476250"/>
          </a:xfrm>
        </p:spPr>
        <p:txBody>
          <a:bodyPr/>
          <a:lstStyle>
            <a:lvl1pPr>
              <a:defRPr/>
            </a:lvl1pPr>
          </a:lstStyle>
          <a:p>
            <a:fld id="{10ED106B-C104-4040-A151-6612BA219382}" type="datetime1">
              <a:rPr lang="zh-TW" altLang="en-US" smtClean="0"/>
              <a:pPr/>
              <a:t>2022/3/7</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60648"/>
            <a:ext cx="7239000" cy="842352"/>
          </a:xfrm>
        </p:spPr>
        <p:txBody>
          <a:bodyPr/>
          <a:lstStyle/>
          <a:p>
            <a:r>
              <a:rPr kumimoji="0" lang="zh-TW" altLang="en-US" dirty="0" smtClean="0"/>
              <a:t>按一下以編輯母片標題樣式</a:t>
            </a:r>
            <a:endParaRPr kumimoji="0" lang="en-US" dirty="0"/>
          </a:p>
        </p:txBody>
      </p:sp>
      <p:sp>
        <p:nvSpPr>
          <p:cNvPr id="3" name="內容版面配置區 2"/>
          <p:cNvSpPr>
            <a:spLocks noGrp="1"/>
          </p:cNvSpPr>
          <p:nvPr>
            <p:ph idx="1"/>
          </p:nvPr>
        </p:nvSpPr>
        <p:spPr>
          <a:xfrm>
            <a:off x="457200" y="1340768"/>
            <a:ext cx="7239000" cy="5114968"/>
          </a:xfrm>
        </p:spPr>
        <p:txBody>
          <a:bodyPr/>
          <a:lstStyle/>
          <a:p>
            <a:pPr lvl="0" eaLnBrk="1" latinLnBrk="0" hangingPunct="1"/>
            <a:r>
              <a:rPr lang="zh-TW" altLang="en-US" dirty="0" smtClean="0"/>
              <a:t>按一下以編輯母片文字樣式</a:t>
            </a:r>
          </a:p>
          <a:p>
            <a:pPr lvl="1" eaLnBrk="1" latinLnBrk="0" hangingPunct="1"/>
            <a:r>
              <a:rPr lang="zh-TW" altLang="en-US" dirty="0" smtClean="0"/>
              <a:t>第二層</a:t>
            </a:r>
          </a:p>
          <a:p>
            <a:pPr lvl="2" eaLnBrk="1" latinLnBrk="0" hangingPunct="1"/>
            <a:r>
              <a:rPr lang="zh-TW" altLang="en-US" dirty="0" smtClean="0"/>
              <a:t>第三層</a:t>
            </a:r>
          </a:p>
          <a:p>
            <a:pPr lvl="3" eaLnBrk="1" latinLnBrk="0" hangingPunct="1"/>
            <a:r>
              <a:rPr lang="zh-TW" altLang="en-US" dirty="0" smtClean="0"/>
              <a:t>第四層</a:t>
            </a:r>
          </a:p>
          <a:p>
            <a:pPr lvl="4" eaLnBrk="1" latinLnBrk="0" hangingPunct="1"/>
            <a:r>
              <a:rPr lang="zh-TW" altLang="en-US" dirty="0" smtClean="0"/>
              <a:t>第五層</a:t>
            </a:r>
            <a:endParaRPr kumimoji="0" 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8376152" y="6556248"/>
            <a:ext cx="588336" cy="228600"/>
          </a:xfrm>
          <a:prstGeom prst="rect">
            <a:avLst/>
          </a:prstGeom>
        </p:spPr>
        <p:txBody>
          <a:bodyPr/>
          <a:lstStyle>
            <a:lvl1pPr>
              <a:defRPr>
                <a:solidFill>
                  <a:schemeClr val="bg1"/>
                </a:solidFill>
              </a:defRPr>
            </a:lvl1pPr>
            <a:extLst/>
          </a:lstStyle>
          <a:p>
            <a:fld id="{58A380AB-936D-4527-96E3-67EC2F507ECF}"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90855903-8017-421B-80D5-E913A286E7FE}" type="datetime1">
              <a:rPr lang="zh-TW" altLang="en-US" smtClean="0"/>
              <a:pPr/>
              <a:t>2022/3/7</a:t>
            </a:fld>
            <a:endParaRPr lang="zh-TW" altLang="en-US"/>
          </a:p>
        </p:txBody>
      </p:sp>
      <p:sp>
        <p:nvSpPr>
          <p:cNvPr id="5" name="頁尾版面配置區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zh-TW" altLang="en-US"/>
          </a:p>
        </p:txBody>
      </p:sp>
      <p:sp>
        <p:nvSpPr>
          <p:cNvPr id="7" name="投影片編號版面配置區 6"/>
          <p:cNvSpPr txBox="1">
            <a:spLocks/>
          </p:cNvSpPr>
          <p:nvPr userDrawn="1"/>
        </p:nvSpPr>
        <p:spPr>
          <a:xfrm>
            <a:off x="8016112" y="6556248"/>
            <a:ext cx="588336" cy="228600"/>
          </a:xfrm>
          <a:prstGeom prst="rect">
            <a:avLst/>
          </a:prstGeom>
        </p:spPr>
        <p:txBody>
          <a:bodyPr vert="horz" lIns="0" tIns="0" rIns="0" bIns="0" anchor="b"/>
          <a:lstStyle>
            <a:lvl1pPr>
              <a:defRPr>
                <a:solidFill>
                  <a:schemeClr val="bg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58A380AB-936D-4527-96E3-67EC2F507ECF}" type="slidenum">
              <a:rPr kumimoji="0" lang="zh-TW" alt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60648"/>
            <a:ext cx="7242048" cy="842352"/>
          </a:xfrm>
        </p:spPr>
        <p:txBody>
          <a:bodyPr/>
          <a:lstStyle/>
          <a:p>
            <a:r>
              <a:rPr kumimoji="0" lang="zh-TW" altLang="en-US" dirty="0" smtClean="0"/>
              <a:t>按一下以編輯母片標題樣式</a:t>
            </a:r>
            <a:endParaRPr kumimoji="0" lang="en-US" dirty="0"/>
          </a:p>
        </p:txBody>
      </p:sp>
      <p:sp>
        <p:nvSpPr>
          <p:cNvPr id="3" name="內容版面配置區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BFB7F8EE-F22F-4B01-9083-C37558298E18}" type="datetime1">
              <a:rPr lang="zh-TW" altLang="en-US" smtClean="0"/>
              <a:pPr/>
              <a:t>2022/3/7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8016112" y="6556248"/>
            <a:ext cx="588336" cy="228600"/>
          </a:xfrm>
          <a:prstGeom prst="rect">
            <a:avLst/>
          </a:prstGeom>
        </p:spPr>
        <p:txBody>
          <a:bodyPr/>
          <a:lstStyle>
            <a:lvl1pPr>
              <a:defRPr>
                <a:solidFill>
                  <a:schemeClr val="bg1"/>
                </a:solidFill>
              </a:defRPr>
            </a:lvl1pPr>
            <a:extLst/>
          </a:lstStyle>
          <a:p>
            <a:fld id="{58A380AB-936D-4527-96E3-67EC2F507ECF}"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320040"/>
            <a:ext cx="7242048" cy="1143000"/>
          </a:xfrm>
        </p:spPr>
        <p:txBody>
          <a:bodyPr anchor="b"/>
          <a:lstStyle>
            <a:lvl1pPr>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dirty="0" smtClean="0"/>
              <a:t>按一下以編輯母片文字樣式</a:t>
            </a:r>
          </a:p>
          <a:p>
            <a:pPr lvl="1" eaLnBrk="1" latinLnBrk="0" hangingPunct="1"/>
            <a:r>
              <a:rPr lang="zh-TW" altLang="en-US" dirty="0" smtClean="0"/>
              <a:t>第二層</a:t>
            </a:r>
          </a:p>
          <a:p>
            <a:pPr lvl="2" eaLnBrk="1" latinLnBrk="0" hangingPunct="1"/>
            <a:r>
              <a:rPr lang="zh-TW" altLang="en-US" dirty="0" smtClean="0"/>
              <a:t>第三層</a:t>
            </a:r>
          </a:p>
          <a:p>
            <a:pPr lvl="3" eaLnBrk="1" latinLnBrk="0" hangingPunct="1"/>
            <a:r>
              <a:rPr lang="zh-TW" altLang="en-US" dirty="0" smtClean="0"/>
              <a:t>第四層</a:t>
            </a:r>
          </a:p>
          <a:p>
            <a:pPr lvl="4" eaLnBrk="1" latinLnBrk="0" hangingPunct="1"/>
            <a:r>
              <a:rPr lang="zh-TW" altLang="en-US" dirty="0" smtClean="0"/>
              <a:t>第五層</a:t>
            </a:r>
            <a:endParaRPr kumimoji="0" lang="en-US" dirty="0"/>
          </a:p>
        </p:txBody>
      </p:sp>
      <p:sp>
        <p:nvSpPr>
          <p:cNvPr id="6" name="內容版面配置區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fld id="{BDC966CA-B63B-400E-9B7D-B489EEC3521F}" type="datetime1">
              <a:rPr lang="zh-TW" altLang="en-US" smtClean="0"/>
              <a:pPr/>
              <a:t>2022/3/7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10" name="投影片編號版面配置區 6"/>
          <p:cNvSpPr>
            <a:spLocks noGrp="1"/>
          </p:cNvSpPr>
          <p:nvPr>
            <p:ph type="sldNum" sz="quarter" idx="12"/>
          </p:nvPr>
        </p:nvSpPr>
        <p:spPr>
          <a:xfrm>
            <a:off x="8016112" y="6556248"/>
            <a:ext cx="588336" cy="228600"/>
          </a:xfrm>
          <a:prstGeom prst="rect">
            <a:avLst/>
          </a:prstGeom>
        </p:spPr>
        <p:txBody>
          <a:bodyPr/>
          <a:lstStyle>
            <a:lvl1pPr>
              <a:defRPr>
                <a:solidFill>
                  <a:schemeClr val="bg1"/>
                </a:solidFill>
              </a:defRPr>
            </a:lvl1pPr>
            <a:extLst/>
          </a:lstStyle>
          <a:p>
            <a:fld id="{58A380AB-936D-4527-96E3-67EC2F507ECF}"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320040"/>
            <a:ext cx="7242048" cy="1143000"/>
          </a:xfrm>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F6D0FBDB-C204-4044-8FDB-BE0E4D05F455}" type="datetime1">
              <a:rPr lang="zh-TW" altLang="en-US" smtClean="0"/>
              <a:pPr/>
              <a:t>2022/3/7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6" name="投影片編號版面配置區 6"/>
          <p:cNvSpPr>
            <a:spLocks noGrp="1"/>
          </p:cNvSpPr>
          <p:nvPr>
            <p:ph type="sldNum" sz="quarter" idx="12"/>
          </p:nvPr>
        </p:nvSpPr>
        <p:spPr>
          <a:xfrm>
            <a:off x="8016112" y="6556248"/>
            <a:ext cx="588336" cy="228600"/>
          </a:xfrm>
          <a:prstGeom prst="rect">
            <a:avLst/>
          </a:prstGeom>
        </p:spPr>
        <p:txBody>
          <a:bodyPr/>
          <a:lstStyle>
            <a:lvl1pPr>
              <a:defRPr>
                <a:solidFill>
                  <a:schemeClr val="bg1"/>
                </a:solidFill>
              </a:defRPr>
            </a:lvl1pPr>
            <a:extLst/>
          </a:lstStyle>
          <a:p>
            <a:fld id="{58A380AB-936D-4527-96E3-67EC2F507ECF}"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solidFill>
                  <a:schemeClr val="tx2"/>
                </a:solidFill>
              </a:defRPr>
            </a:lvl1pPr>
            <a:extLst/>
          </a:lstStyle>
          <a:p>
            <a:fld id="{EF1C9C67-3A77-4F9D-80FF-2771E3C6A8EE}" type="datetime1">
              <a:rPr lang="zh-TW" altLang="en-US" smtClean="0"/>
              <a:pPr/>
              <a:t>2022/3/7</a:t>
            </a:fld>
            <a:endParaRPr lang="zh-TW" altLang="en-US"/>
          </a:p>
        </p:txBody>
      </p:sp>
      <p:sp>
        <p:nvSpPr>
          <p:cNvPr id="3" name="頁尾版面配置區 2"/>
          <p:cNvSpPr>
            <a:spLocks noGrp="1"/>
          </p:cNvSpPr>
          <p:nvPr>
            <p:ph type="ftr" sz="quarter" idx="11"/>
          </p:nvPr>
        </p:nvSpPr>
        <p:spPr/>
        <p:txBody>
          <a:bodyPr/>
          <a:lstStyle>
            <a:lvl1pPr>
              <a:defRPr>
                <a:solidFill>
                  <a:schemeClr val="tx2"/>
                </a:solidFill>
              </a:defRPr>
            </a:lvl1pPr>
            <a:extLst/>
          </a:lstStyle>
          <a:p>
            <a:endParaRPr lang="zh-TW" altLang="en-US"/>
          </a:p>
        </p:txBody>
      </p:sp>
      <p:sp>
        <p:nvSpPr>
          <p:cNvPr id="5" name="投影片編號版面配置區 6"/>
          <p:cNvSpPr>
            <a:spLocks noGrp="1"/>
          </p:cNvSpPr>
          <p:nvPr>
            <p:ph type="sldNum" sz="quarter" idx="12"/>
          </p:nvPr>
        </p:nvSpPr>
        <p:spPr>
          <a:xfrm>
            <a:off x="8016112" y="6556248"/>
            <a:ext cx="588336" cy="228600"/>
          </a:xfrm>
          <a:prstGeom prst="rect">
            <a:avLst/>
          </a:prstGeom>
        </p:spPr>
        <p:txBody>
          <a:bodyPr/>
          <a:lstStyle>
            <a:lvl1pPr>
              <a:defRPr>
                <a:solidFill>
                  <a:schemeClr val="bg1"/>
                </a:solidFill>
              </a:defRPr>
            </a:lvl1pPr>
            <a:extLst/>
          </a:lstStyle>
          <a:p>
            <a:fld id="{58A380AB-936D-4527-96E3-67EC2F507ECF}"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59740729-9C4D-4C8C-9362-DF4ADC336FBD}" type="datetime1">
              <a:rPr lang="zh-TW" altLang="en-US" smtClean="0"/>
              <a:pPr/>
              <a:t>2022/3/7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8" name="投影片編號版面配置區 6"/>
          <p:cNvSpPr>
            <a:spLocks noGrp="1"/>
          </p:cNvSpPr>
          <p:nvPr>
            <p:ph type="sldNum" sz="quarter" idx="12"/>
          </p:nvPr>
        </p:nvSpPr>
        <p:spPr>
          <a:xfrm>
            <a:off x="8016112" y="6556248"/>
            <a:ext cx="588336" cy="228600"/>
          </a:xfrm>
          <a:prstGeom prst="rect">
            <a:avLst/>
          </a:prstGeom>
        </p:spPr>
        <p:txBody>
          <a:bodyPr/>
          <a:lstStyle>
            <a:lvl1pPr>
              <a:defRPr>
                <a:solidFill>
                  <a:schemeClr val="bg1"/>
                </a:solidFill>
              </a:defRPr>
            </a:lvl1pPr>
            <a:extLst/>
          </a:lstStyle>
          <a:p>
            <a:fld id="{58A380AB-936D-4527-96E3-67EC2F507ECF}"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2">
        <a:schemeClr val="bg2"/>
      </p:bgRef>
    </p:bg>
    <p:spTree>
      <p:nvGrpSpPr>
        <p:cNvPr id="1" name=""/>
        <p:cNvGrpSpPr/>
        <p:nvPr/>
      </p:nvGrpSpPr>
      <p:grpSpPr>
        <a:xfrm>
          <a:off x="0" y="0"/>
          <a:ext cx="0" cy="0"/>
          <a:chOff x="0" y="0"/>
          <a:chExt cx="0" cy="0"/>
        </a:xfrm>
      </p:grpSpPr>
      <p:sp>
        <p:nvSpPr>
          <p:cNvPr id="8" name="矩形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矩形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標題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zh-TW" altLang="en-US" smtClean="0"/>
              <a:t>按一下以編輯母片標題樣式</a:t>
            </a:r>
            <a:endParaRPr kumimoji="0" lang="en-US" dirty="0"/>
          </a:p>
        </p:txBody>
      </p:sp>
      <p:sp>
        <p:nvSpPr>
          <p:cNvPr id="4" name="文字版面配置區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8F0B4C92-76A6-4A9C-8457-91900E68E637}" type="datetime1">
              <a:rPr lang="zh-TW" altLang="en-US" smtClean="0"/>
              <a:pPr/>
              <a:t>2022/3/7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6251448" y="6556248"/>
            <a:ext cx="588336" cy="228600"/>
          </a:xfrm>
          <a:prstGeom prst="rect">
            <a:avLst/>
          </a:prstGeom>
        </p:spPr>
        <p:txBody>
          <a:bodyPr/>
          <a:lstStyle/>
          <a:p>
            <a:fld id="{58A380AB-936D-4527-96E3-67EC2F507ECF}" type="slidenum">
              <a:rPr lang="zh-TW" altLang="en-US" smtClean="0"/>
              <a:pPr/>
              <a:t>‹#›</a:t>
            </a:fld>
            <a:endParaRPr lang="zh-TW" altLang="en-US"/>
          </a:p>
        </p:txBody>
      </p:sp>
      <p:sp>
        <p:nvSpPr>
          <p:cNvPr id="10" name="圖片版面配置區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zh-TW" altLang="en-US" smtClean="0"/>
              <a:t>按一下圖示以新增圖片</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標題版面配置區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zh-TW" altLang="en-US" smtClean="0"/>
              <a:t>按一下以編輯母片標題樣式</a:t>
            </a:r>
            <a:endParaRPr kumimoji="0" lang="en-US"/>
          </a:p>
        </p:txBody>
      </p:sp>
      <p:sp>
        <p:nvSpPr>
          <p:cNvPr id="31" name="文字版面配置區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zh-TW" altLang="en-US" dirty="0" smtClean="0"/>
              <a:t>按一下以編輯母片文字樣式</a:t>
            </a:r>
          </a:p>
          <a:p>
            <a:pPr lvl="1" eaLnBrk="1" latinLnBrk="0" hangingPunct="1"/>
            <a:r>
              <a:rPr kumimoji="0" lang="zh-TW" altLang="en-US" dirty="0" smtClean="0"/>
              <a:t>第二層</a:t>
            </a:r>
          </a:p>
          <a:p>
            <a:pPr lvl="2" eaLnBrk="1" latinLnBrk="0" hangingPunct="1"/>
            <a:r>
              <a:rPr kumimoji="0" lang="zh-TW" altLang="en-US" dirty="0" smtClean="0"/>
              <a:t>第三層</a:t>
            </a:r>
          </a:p>
          <a:p>
            <a:pPr lvl="3" eaLnBrk="1" latinLnBrk="0" hangingPunct="1"/>
            <a:r>
              <a:rPr kumimoji="0" lang="zh-TW" altLang="en-US" dirty="0" smtClean="0"/>
              <a:t>第四層</a:t>
            </a:r>
          </a:p>
          <a:p>
            <a:pPr lvl="4" eaLnBrk="1" latinLnBrk="0" hangingPunct="1"/>
            <a:r>
              <a:rPr kumimoji="0" lang="zh-TW" altLang="en-US" dirty="0" smtClean="0"/>
              <a:t>第五層</a:t>
            </a:r>
            <a:endParaRPr kumimoji="0" lang="en-US" dirty="0"/>
          </a:p>
        </p:txBody>
      </p:sp>
      <p:sp>
        <p:nvSpPr>
          <p:cNvPr id="27" name="日期版面配置區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F4AD5790-C0CA-4021-B108-882288539F0D}" type="datetime1">
              <a:rPr lang="zh-TW" altLang="en-US" smtClean="0"/>
              <a:pPr/>
              <a:t>2022/3/7</a:t>
            </a:fld>
            <a:endParaRPr lang="zh-TW" altLang="en-US"/>
          </a:p>
        </p:txBody>
      </p:sp>
      <p:sp>
        <p:nvSpPr>
          <p:cNvPr id="4" name="頁尾版面配置區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zh-TW" altLang="en-US"/>
          </a:p>
        </p:txBody>
      </p:sp>
      <p:sp>
        <p:nvSpPr>
          <p:cNvPr id="8" name="投影片編號版面配置區 6"/>
          <p:cNvSpPr>
            <a:spLocks noGrp="1"/>
          </p:cNvSpPr>
          <p:nvPr>
            <p:ph type="sldNum" sz="quarter" idx="4"/>
          </p:nvPr>
        </p:nvSpPr>
        <p:spPr>
          <a:xfrm>
            <a:off x="8016112" y="6556248"/>
            <a:ext cx="588336" cy="228600"/>
          </a:xfrm>
          <a:prstGeom prst="rect">
            <a:avLst/>
          </a:prstGeom>
        </p:spPr>
        <p:txBody>
          <a:bodyPr/>
          <a:lstStyle>
            <a:lvl1pPr>
              <a:defRPr>
                <a:solidFill>
                  <a:schemeClr val="bg1"/>
                </a:solidFill>
              </a:defRPr>
            </a:lvl1pPr>
            <a:extLst/>
          </a:lstStyle>
          <a:p>
            <a:fld id="{58A380AB-936D-4527-96E3-67EC2F507EC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b="1"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412776"/>
            <a:ext cx="7772400" cy="1829761"/>
          </a:xfrm>
        </p:spPr>
        <p:txBody>
          <a:bodyPr>
            <a:normAutofit/>
          </a:bodyPr>
          <a:lstStyle/>
          <a:p>
            <a:pPr algn="l"/>
            <a:r>
              <a:rPr lang="zh-TW" altLang="en-US" sz="3800" dirty="0" smtClean="0">
                <a:latin typeface="標楷體" panose="03000509000000000000" pitchFamily="65" charset="-120"/>
                <a:ea typeface="標楷體" panose="03000509000000000000" pitchFamily="65" charset="-120"/>
              </a:rPr>
              <a:t>產學合作計畫</a:t>
            </a:r>
            <a:r>
              <a:rPr lang="en-US" altLang="zh-TW" sz="3800" dirty="0" smtClean="0">
                <a:latin typeface="標楷體" panose="03000509000000000000" pitchFamily="65" charset="-120"/>
                <a:ea typeface="標楷體" panose="03000509000000000000" pitchFamily="65" charset="-120"/>
              </a:rPr>
              <a:t/>
            </a:r>
            <a:br>
              <a:rPr lang="en-US" altLang="zh-TW" sz="3800" dirty="0" smtClean="0">
                <a:latin typeface="標楷體" panose="03000509000000000000" pitchFamily="65" charset="-120"/>
                <a:ea typeface="標楷體" panose="03000509000000000000" pitchFamily="65" charset="-120"/>
              </a:rPr>
            </a:br>
            <a:r>
              <a:rPr lang="zh-TW" altLang="en-US" sz="3800" dirty="0" smtClean="0">
                <a:latin typeface="標楷體" panose="03000509000000000000" pitchFamily="65" charset="-120"/>
                <a:ea typeface="標楷體" panose="03000509000000000000" pitchFamily="65" charset="-120"/>
              </a:rPr>
              <a:t>報帳流程及注意事項 </a:t>
            </a:r>
            <a:endParaRPr lang="zh-TW" altLang="en-US" sz="3800" dirty="0">
              <a:latin typeface="標楷體" panose="03000509000000000000" pitchFamily="65" charset="-120"/>
              <a:ea typeface="標楷體" panose="03000509000000000000" pitchFamily="65" charset="-120"/>
            </a:endParaRPr>
          </a:p>
        </p:txBody>
      </p:sp>
      <p:sp>
        <p:nvSpPr>
          <p:cNvPr id="3" name="副標題 2"/>
          <p:cNvSpPr>
            <a:spLocks noGrp="1"/>
          </p:cNvSpPr>
          <p:nvPr>
            <p:ph type="subTitle" idx="1"/>
          </p:nvPr>
        </p:nvSpPr>
        <p:spPr/>
        <p:txBody>
          <a:bodyPr/>
          <a:lstStyle/>
          <a:p>
            <a:r>
              <a:rPr lang="zh-TW" altLang="en-US" sz="2400" dirty="0" smtClean="0">
                <a:latin typeface="標楷體" panose="03000509000000000000" pitchFamily="65" charset="-120"/>
                <a:ea typeface="標楷體" panose="03000509000000000000" pitchFamily="65" charset="-120"/>
                <a:cs typeface="Times New Roman" pitchFamily="18" charset="0"/>
              </a:rPr>
              <a:t>主計室</a:t>
            </a:r>
            <a:endParaRPr lang="en-US" altLang="zh-TW" sz="2400" dirty="0" smtClean="0">
              <a:latin typeface="標楷體" panose="03000509000000000000" pitchFamily="65" charset="-120"/>
              <a:ea typeface="標楷體" panose="03000509000000000000" pitchFamily="65" charset="-120"/>
              <a:cs typeface="Times New Roman" pitchFamily="18" charset="0"/>
            </a:endParaRPr>
          </a:p>
          <a:p>
            <a:r>
              <a:rPr lang="en-US" altLang="zh-TW" dirty="0" smtClean="0">
                <a:latin typeface="標楷體" panose="03000509000000000000" pitchFamily="65" charset="-120"/>
                <a:ea typeface="標楷體" panose="03000509000000000000" pitchFamily="65" charset="-120"/>
              </a:rPr>
              <a:t>110.08</a:t>
            </a:r>
            <a:endParaRPr lang="zh-TW" altLang="en-US" dirty="0">
              <a:latin typeface="標楷體" panose="03000509000000000000" pitchFamily="65" charset="-120"/>
              <a:ea typeface="標楷體" panose="03000509000000000000" pitchFamily="65" charset="-120"/>
            </a:endParaRPr>
          </a:p>
        </p:txBody>
      </p:sp>
      <p:sp>
        <p:nvSpPr>
          <p:cNvPr id="7" name="投影片編號版面配置區 6"/>
          <p:cNvSpPr>
            <a:spLocks noGrp="1"/>
          </p:cNvSpPr>
          <p:nvPr>
            <p:ph type="sldNum" sz="quarter" idx="12"/>
          </p:nvPr>
        </p:nvSpPr>
        <p:spPr/>
        <p:txBody>
          <a:bodyPr/>
          <a:lstStyle/>
          <a:p>
            <a:fld id="{58A380AB-936D-4527-96E3-67EC2F507ECF}" type="slidenum">
              <a:rPr lang="zh-TW" altLang="en-US" smtClean="0"/>
              <a:pPr/>
              <a:t>1</a:t>
            </a:fld>
            <a:endParaRPr lang="zh-TW"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00B0F0"/>
                </a:solidFill>
                <a:latin typeface="標楷體" panose="03000509000000000000" pitchFamily="65" charset="-120"/>
                <a:ea typeface="標楷體" panose="03000509000000000000" pitchFamily="65" charset="-120"/>
              </a:rPr>
              <a:t>公用清冊</a:t>
            </a:r>
            <a:r>
              <a:rPr lang="zh-TW" altLang="en-US" dirty="0" smtClean="0">
                <a:latin typeface="標楷體" panose="03000509000000000000" pitchFamily="65" charset="-120"/>
                <a:ea typeface="標楷體" panose="03000509000000000000" pitchFamily="65" charset="-120"/>
              </a:rPr>
              <a:t>注意事項及範例</a:t>
            </a:r>
            <a:r>
              <a:rPr lang="en-US" altLang="zh-TW" dirty="0" smtClean="0">
                <a:latin typeface="標楷體" panose="03000509000000000000" pitchFamily="65" charset="-120"/>
                <a:ea typeface="標楷體" panose="03000509000000000000" pitchFamily="65" charset="-120"/>
              </a:rPr>
              <a:t>(1/2)</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a:bodyPr>
          <a:lstStyle/>
          <a:p>
            <a:pPr lvl="0"/>
            <a:r>
              <a:rPr lang="zh-TW" altLang="en-US" b="0" dirty="0" smtClean="0">
                <a:latin typeface="標楷體" panose="03000509000000000000" pitchFamily="65" charset="-120"/>
                <a:ea typeface="標楷體" panose="03000509000000000000" pitchFamily="65" charset="-120"/>
              </a:rPr>
              <a:t>清冊一經系統送出即無法再修改，若需修改應</a:t>
            </a:r>
            <a:r>
              <a:rPr lang="zh-TW" altLang="en-US" b="0" dirty="0" smtClean="0">
                <a:solidFill>
                  <a:srgbClr val="FF0000"/>
                </a:solidFill>
                <a:latin typeface="標楷體" panose="03000509000000000000" pitchFamily="65" charset="-120"/>
                <a:ea typeface="標楷體" panose="03000509000000000000" pitchFamily="65" charset="-120"/>
              </a:rPr>
              <a:t>重新造冊列印後核章，</a:t>
            </a:r>
            <a:r>
              <a:rPr lang="zh-TW" altLang="en-US" b="0" dirty="0" smtClean="0">
                <a:latin typeface="標楷體" panose="03000509000000000000" pitchFamily="65" charset="-120"/>
                <a:ea typeface="標楷體" panose="03000509000000000000" pitchFamily="65" charset="-120"/>
              </a:rPr>
              <a:t>不得手動修改或黏貼覆蓋</a:t>
            </a:r>
            <a:r>
              <a:rPr lang="zh-TW" altLang="zh-TW" b="0" dirty="0" smtClean="0">
                <a:latin typeface="標楷體" panose="03000509000000000000" pitchFamily="65" charset="-120"/>
                <a:ea typeface="標楷體" panose="03000509000000000000" pitchFamily="65" charset="-120"/>
              </a:rPr>
              <a:t>。</a:t>
            </a:r>
          </a:p>
          <a:p>
            <a:r>
              <a:rPr lang="zh-TW" altLang="en-US" b="0" dirty="0" smtClean="0">
                <a:latin typeface="標楷體" panose="03000509000000000000" pitchFamily="65" charset="-120"/>
                <a:ea typeface="標楷體" panose="03000509000000000000" pitchFamily="65" charset="-120"/>
              </a:rPr>
              <a:t>代墊款和逕付受款人的清冊需分開造冊。</a:t>
            </a:r>
            <a:endParaRPr lang="en-US" altLang="zh-TW" b="0" dirty="0" smtClean="0">
              <a:latin typeface="標楷體" panose="03000509000000000000" pitchFamily="65" charset="-120"/>
              <a:ea typeface="標楷體" panose="03000509000000000000" pitchFamily="65" charset="-120"/>
            </a:endParaRPr>
          </a:p>
          <a:p>
            <a:r>
              <a:rPr lang="zh-TW" altLang="en-US" b="0" dirty="0" smtClean="0">
                <a:latin typeface="標楷體" panose="03000509000000000000" pitchFamily="65" charset="-120"/>
                <a:ea typeface="標楷體" panose="03000509000000000000" pitchFamily="65" charset="-120"/>
              </a:rPr>
              <a:t>清冊受領人如非該報支案相關簽核人員，請註明其是否為計畫內人員；如非為計畫內人員，請說明由其墊付之原因。</a:t>
            </a:r>
            <a:endParaRPr lang="en-US" altLang="zh-TW" b="0" dirty="0" smtClean="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10</a:t>
            </a:fld>
            <a:endParaRPr lang="zh-TW"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cstate="print"/>
          <a:srcRect/>
          <a:stretch>
            <a:fillRect/>
          </a:stretch>
        </p:blipFill>
        <p:spPr bwMode="auto">
          <a:xfrm>
            <a:off x="683568" y="1556792"/>
            <a:ext cx="7571184" cy="4320480"/>
          </a:xfrm>
          <a:prstGeom prst="rect">
            <a:avLst/>
          </a:prstGeom>
          <a:noFill/>
          <a:ln w="9525">
            <a:noFill/>
            <a:miter lim="800000"/>
            <a:headEnd/>
            <a:tailEnd/>
          </a:ln>
        </p:spPr>
      </p:pic>
      <p:sp>
        <p:nvSpPr>
          <p:cNvPr id="2" name="標題 1"/>
          <p:cNvSpPr>
            <a:spLocks noGrp="1"/>
          </p:cNvSpPr>
          <p:nvPr>
            <p:ph type="title"/>
          </p:nvPr>
        </p:nvSpPr>
        <p:spPr/>
        <p:txBody>
          <a:bodyPr/>
          <a:lstStyle/>
          <a:p>
            <a:r>
              <a:rPr lang="zh-TW" altLang="en-US" dirty="0" smtClean="0">
                <a:solidFill>
                  <a:srgbClr val="00B0F0"/>
                </a:solidFill>
                <a:latin typeface="標楷體" panose="03000509000000000000" pitchFamily="65" charset="-120"/>
                <a:ea typeface="標楷體" panose="03000509000000000000" pitchFamily="65" charset="-120"/>
              </a:rPr>
              <a:t>公用清冊</a:t>
            </a:r>
            <a:r>
              <a:rPr lang="zh-TW" altLang="en-US" dirty="0" smtClean="0">
                <a:latin typeface="標楷體" panose="03000509000000000000" pitchFamily="65" charset="-120"/>
                <a:ea typeface="標楷體" panose="03000509000000000000" pitchFamily="65" charset="-120"/>
              </a:rPr>
              <a:t>注意事項及範例</a:t>
            </a:r>
            <a:r>
              <a:rPr lang="en-US" altLang="zh-TW" dirty="0" smtClean="0">
                <a:latin typeface="標楷體" panose="03000509000000000000" pitchFamily="65" charset="-120"/>
                <a:ea typeface="標楷體" panose="03000509000000000000" pitchFamily="65" charset="-120"/>
              </a:rPr>
              <a:t>(2/2)</a:t>
            </a:r>
            <a:endParaRPr lang="zh-TW" altLang="en-US"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11</a:t>
            </a:fld>
            <a:endParaRPr lang="zh-TW" altLang="en-US"/>
          </a:p>
        </p:txBody>
      </p:sp>
      <p:sp>
        <p:nvSpPr>
          <p:cNvPr id="6" name="直線圖說文字 2 5"/>
          <p:cNvSpPr/>
          <p:nvPr/>
        </p:nvSpPr>
        <p:spPr>
          <a:xfrm>
            <a:off x="2339752" y="5705872"/>
            <a:ext cx="5184576" cy="850376"/>
          </a:xfrm>
          <a:prstGeom prst="borderCallout2">
            <a:avLst>
              <a:gd name="adj1" fmla="val 18750"/>
              <a:gd name="adj2" fmla="val -662"/>
              <a:gd name="adj3" fmla="val 14971"/>
              <a:gd name="adj4" fmla="val -7849"/>
              <a:gd name="adj5" fmla="val -144050"/>
              <a:gd name="adj6" fmla="val 6207"/>
            </a:avLst>
          </a:prstGeom>
          <a:solidFill>
            <a:srgbClr val="FFFF00"/>
          </a:solidFill>
          <a:ln w="38100">
            <a:tailEnd type="triangle"/>
          </a:ln>
        </p:spPr>
        <p:style>
          <a:lnRef idx="1">
            <a:schemeClr val="accent1"/>
          </a:lnRef>
          <a:fillRef idx="2">
            <a:schemeClr val="accent1"/>
          </a:fillRef>
          <a:effectRef idx="1">
            <a:schemeClr val="accent1"/>
          </a:effectRef>
          <a:fontRef idx="minor">
            <a:schemeClr val="dk1"/>
          </a:fontRef>
        </p:style>
        <p:txBody>
          <a:bodyPr rtlCol="0" anchor="ctr"/>
          <a:lstStyle/>
          <a:p>
            <a:r>
              <a:rPr lang="zh-TW" altLang="en-US" dirty="0" smtClean="0">
                <a:latin typeface="標楷體" panose="03000509000000000000" pitchFamily="65" charset="-120"/>
                <a:ea typeface="標楷體" panose="03000509000000000000" pitchFamily="65" charset="-120"/>
              </a:rPr>
              <a:t>請選擇最接近的款項名稱，以正確顯示補充保費金額；如為「代墊費用」，請選「其他費用」。</a:t>
            </a:r>
            <a:endParaRPr lang="zh-TW" altLang="en-US" dirty="0">
              <a:latin typeface="標楷體" panose="03000509000000000000" pitchFamily="65" charset="-120"/>
              <a:ea typeface="標楷體" panose="03000509000000000000" pitchFamily="65" charset="-120"/>
            </a:endParaRPr>
          </a:p>
        </p:txBody>
      </p:sp>
      <p:sp>
        <p:nvSpPr>
          <p:cNvPr id="7" name="直線圖說文字 1 6"/>
          <p:cNvSpPr/>
          <p:nvPr/>
        </p:nvSpPr>
        <p:spPr>
          <a:xfrm>
            <a:off x="5471592" y="1196752"/>
            <a:ext cx="3276872" cy="720080"/>
          </a:xfrm>
          <a:prstGeom prst="borderCallout1">
            <a:avLst>
              <a:gd name="adj1" fmla="val 97360"/>
              <a:gd name="adj2" fmla="val 33017"/>
              <a:gd name="adj3" fmla="val 194638"/>
              <a:gd name="adj4" fmla="val -6887"/>
            </a:avLst>
          </a:prstGeom>
          <a:solidFill>
            <a:srgbClr val="FFFF00"/>
          </a:solidFill>
          <a:ln w="28575">
            <a:headEnd type="none" w="med" len="med"/>
            <a:tailEnd type="triangle" w="med" len="med"/>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latin typeface="標楷體" panose="03000509000000000000" pitchFamily="65" charset="-120"/>
                <a:ea typeface="標楷體" panose="03000509000000000000" pitchFamily="65" charset="-120"/>
              </a:rPr>
              <a:t>案由說明請填列本次欲報支之項目</a:t>
            </a:r>
            <a:r>
              <a:rPr lang="en-US" altLang="zh-TW" dirty="0" smtClean="0">
                <a:latin typeface="標楷體" panose="03000509000000000000" pitchFamily="65" charset="-120"/>
                <a:ea typeface="標楷體" panose="03000509000000000000" pitchFamily="65" charset="-120"/>
              </a:rPr>
              <a:t>(EX</a:t>
            </a:r>
            <a:r>
              <a:rPr lang="zh-TW" altLang="en-US" dirty="0" smtClean="0">
                <a:latin typeface="標楷體" panose="03000509000000000000" pitchFamily="65" charset="-120"/>
                <a:ea typeface="標楷體" panose="03000509000000000000" pitchFamily="65" charset="-120"/>
              </a:rPr>
              <a:t>：郵資、文具</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等</a:t>
            </a:r>
            <a:r>
              <a:rPr lang="en-US"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8" name="文字方塊 7"/>
          <p:cNvSpPr txBox="1"/>
          <p:nvPr/>
        </p:nvSpPr>
        <p:spPr>
          <a:xfrm>
            <a:off x="179512" y="2348880"/>
            <a:ext cx="461665" cy="3468003"/>
          </a:xfrm>
          <a:prstGeom prst="rect">
            <a:avLst/>
          </a:prstGeom>
          <a:solidFill>
            <a:srgbClr val="FFFF00"/>
          </a:solidFill>
          <a:ln w="28575">
            <a:headEnd type="none" w="med" len="med"/>
            <a:tailEnd type="triangle" w="med" len="med"/>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600" dirty="0" smtClean="0">
                <a:solidFill>
                  <a:schemeClr val="dk1"/>
                </a:solidFill>
                <a:latin typeface="標楷體" panose="03000509000000000000" pitchFamily="65" charset="-120"/>
                <a:ea typeface="標楷體" panose="03000509000000000000" pitchFamily="65" charset="-120"/>
              </a:rPr>
              <a:t>請於系統內選擇正確的計畫資料</a:t>
            </a:r>
          </a:p>
        </p:txBody>
      </p:sp>
      <p:cxnSp>
        <p:nvCxnSpPr>
          <p:cNvPr id="11" name="直線單箭頭接點 10"/>
          <p:cNvCxnSpPr/>
          <p:nvPr/>
        </p:nvCxnSpPr>
        <p:spPr>
          <a:xfrm>
            <a:off x="611560" y="2852936"/>
            <a:ext cx="216024"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solidFill>
                  <a:srgbClr val="00B0F0"/>
                </a:solidFill>
                <a:latin typeface="標楷體" panose="03000509000000000000" pitchFamily="65" charset="-120"/>
                <a:ea typeface="標楷體" panose="03000509000000000000" pitchFamily="65" charset="-120"/>
              </a:rPr>
              <a:t>支出憑證黏存單</a:t>
            </a:r>
            <a:r>
              <a:rPr lang="zh-TW" altLang="en-US" dirty="0" smtClean="0">
                <a:latin typeface="標楷體" panose="03000509000000000000" pitchFamily="65" charset="-120"/>
                <a:ea typeface="標楷體" panose="03000509000000000000" pitchFamily="65" charset="-120"/>
              </a:rPr>
              <a:t>注意事項及範例</a:t>
            </a:r>
            <a:r>
              <a:rPr lang="en-US" altLang="zh-TW" dirty="0" smtClean="0">
                <a:latin typeface="標楷體" panose="03000509000000000000" pitchFamily="65" charset="-120"/>
                <a:ea typeface="標楷體" panose="03000509000000000000" pitchFamily="65" charset="-120"/>
              </a:rPr>
              <a:t>(1/2)</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a:bodyPr>
          <a:lstStyle/>
          <a:p>
            <a:r>
              <a:rPr lang="zh-TW" altLang="en-US" b="0" dirty="0" smtClean="0">
                <a:latin typeface="標楷體" panose="03000509000000000000" pitchFamily="65" charset="-120"/>
                <a:ea typeface="標楷體" panose="03000509000000000000" pitchFamily="65" charset="-120"/>
              </a:rPr>
              <a:t>黏貼單據張數請勿超過</a:t>
            </a:r>
            <a:r>
              <a:rPr lang="en-US" altLang="zh-TW" b="0" dirty="0" smtClean="0">
                <a:latin typeface="標楷體" panose="03000509000000000000" pitchFamily="65" charset="-120"/>
                <a:ea typeface="標楷體" panose="03000509000000000000" pitchFamily="65" charset="-120"/>
              </a:rPr>
              <a:t>10</a:t>
            </a:r>
            <a:r>
              <a:rPr lang="zh-TW" altLang="en-US" b="0" dirty="0" smtClean="0">
                <a:latin typeface="標楷體" panose="03000509000000000000" pitchFamily="65" charset="-120"/>
                <a:ea typeface="標楷體" panose="03000509000000000000" pitchFamily="65" charset="-120"/>
              </a:rPr>
              <a:t>張，依序採漸層方式黏貼，切勿將憑證買受人、買受人統一編號、日期及發票號碼等重要事項遮蔽，致難以判別。</a:t>
            </a:r>
            <a:endParaRPr lang="en-US" altLang="zh-TW" b="0" dirty="0" smtClean="0">
              <a:latin typeface="標楷體" panose="03000509000000000000" pitchFamily="65" charset="-120"/>
              <a:ea typeface="標楷體" panose="03000509000000000000" pitchFamily="65" charset="-120"/>
            </a:endParaRPr>
          </a:p>
          <a:p>
            <a:r>
              <a:rPr lang="zh-TW" altLang="en-US" b="0" dirty="0" smtClean="0">
                <a:latin typeface="標楷體" panose="03000509000000000000" pitchFamily="65" charset="-120"/>
                <a:ea typeface="標楷體" panose="03000509000000000000" pitchFamily="65" charset="-120"/>
              </a:rPr>
              <a:t>請用膠水黏貼，勿用口紅膠、膠帶或釘書機。</a:t>
            </a:r>
            <a:endParaRPr lang="en-US" altLang="zh-TW" b="0" dirty="0" smtClean="0">
              <a:latin typeface="標楷體" panose="03000509000000000000" pitchFamily="65" charset="-120"/>
              <a:ea typeface="標楷體" panose="03000509000000000000" pitchFamily="65" charset="-120"/>
            </a:endParaRPr>
          </a:p>
          <a:p>
            <a:r>
              <a:rPr lang="zh-TW" altLang="en-US" b="0" dirty="0" smtClean="0">
                <a:solidFill>
                  <a:srgbClr val="FF0000"/>
                </a:solidFill>
                <a:latin typeface="標楷體" panose="03000509000000000000" pitchFamily="65" charset="-120"/>
                <a:ea typeface="標楷體" panose="03000509000000000000" pitchFamily="65" charset="-120"/>
              </a:rPr>
              <a:t>「經手人」與「驗收或證明人」不可為同一人</a:t>
            </a:r>
            <a:r>
              <a:rPr lang="zh-TW" altLang="en-US" b="0" dirty="0" smtClean="0">
                <a:latin typeface="標楷體" panose="03000509000000000000" pitchFamily="65" charset="-120"/>
                <a:ea typeface="標楷體" panose="03000509000000000000" pitchFamily="65" charset="-120"/>
              </a:rPr>
              <a:t>。</a:t>
            </a:r>
            <a:endParaRPr lang="en-US" altLang="zh-TW" b="0" dirty="0" smtClean="0">
              <a:latin typeface="標楷體" panose="03000509000000000000" pitchFamily="65" charset="-120"/>
              <a:ea typeface="標楷體" panose="03000509000000000000" pitchFamily="65" charset="-120"/>
            </a:endParaRPr>
          </a:p>
          <a:p>
            <a:r>
              <a:rPr lang="zh-TW" altLang="en-US" b="0" dirty="0" smtClean="0">
                <a:latin typeface="標楷體" panose="03000509000000000000" pitchFamily="65" charset="-120"/>
                <a:ea typeface="標楷體" panose="03000509000000000000" pitchFamily="65" charset="-120"/>
              </a:rPr>
              <a:t>若因經費不足或其他因素，擬不以單據全額報支，請於發票上加註「</a:t>
            </a:r>
            <a:r>
              <a:rPr lang="zh-TW" altLang="en-US" b="0" dirty="0" smtClean="0">
                <a:solidFill>
                  <a:srgbClr val="FF0000"/>
                </a:solidFill>
                <a:latin typeface="標楷體" panose="03000509000000000000" pitchFamily="65" charset="-120"/>
                <a:ea typeface="標楷體" panose="03000509000000000000" pitchFamily="65" charset="-120"/>
              </a:rPr>
              <a:t>實支</a:t>
            </a:r>
            <a:r>
              <a:rPr lang="en-US" altLang="zh-TW" b="0" dirty="0" smtClean="0">
                <a:solidFill>
                  <a:srgbClr val="FF0000"/>
                </a:solidFill>
                <a:latin typeface="標楷體" panose="03000509000000000000" pitchFamily="65" charset="-120"/>
                <a:ea typeface="標楷體" panose="03000509000000000000" pitchFamily="65" charset="-120"/>
              </a:rPr>
              <a:t>XXX</a:t>
            </a:r>
            <a:r>
              <a:rPr lang="zh-TW" altLang="en-US" b="0" dirty="0" smtClean="0">
                <a:solidFill>
                  <a:srgbClr val="FF0000"/>
                </a:solidFill>
                <a:latin typeface="標楷體" panose="03000509000000000000" pitchFamily="65" charset="-120"/>
                <a:ea typeface="標楷體" panose="03000509000000000000" pitchFamily="65" charset="-120"/>
              </a:rPr>
              <a:t>元</a:t>
            </a:r>
            <a:r>
              <a:rPr lang="zh-TW" altLang="en-US" b="0" dirty="0" smtClean="0">
                <a:latin typeface="標楷體" panose="03000509000000000000" pitchFamily="65" charset="-120"/>
                <a:ea typeface="標楷體" panose="03000509000000000000" pitchFamily="65" charset="-120"/>
              </a:rPr>
              <a:t>」，並由計畫主持人</a:t>
            </a:r>
            <a:r>
              <a:rPr lang="zh-TW" altLang="en-US" b="0" dirty="0" smtClean="0">
                <a:solidFill>
                  <a:srgbClr val="FF0000"/>
                </a:solidFill>
                <a:latin typeface="標楷體" panose="03000509000000000000" pitchFamily="65" charset="-120"/>
                <a:ea typeface="標楷體" panose="03000509000000000000" pitchFamily="65" charset="-120"/>
              </a:rPr>
              <a:t>簽名或蓋章</a:t>
            </a:r>
            <a:r>
              <a:rPr lang="zh-TW" altLang="en-US" b="0" dirty="0" smtClean="0">
                <a:latin typeface="標楷體" panose="03000509000000000000" pitchFamily="65" charset="-120"/>
                <a:ea typeface="標楷體" panose="03000509000000000000" pitchFamily="65" charset="-120"/>
              </a:rPr>
              <a:t>，並確認是否與黏存單總計金額相符。</a:t>
            </a:r>
            <a:r>
              <a:rPr lang="en-US" altLang="zh-TW" b="0" dirty="0" smtClean="0">
                <a:latin typeface="標楷體" panose="03000509000000000000" pitchFamily="65" charset="-120"/>
                <a:ea typeface="標楷體" panose="03000509000000000000" pitchFamily="65" charset="-120"/>
              </a:rPr>
              <a:t>(EX:</a:t>
            </a:r>
            <a:r>
              <a:rPr lang="zh-TW" altLang="en-US" b="0" dirty="0" smtClean="0">
                <a:latin typeface="標楷體" panose="03000509000000000000" pitchFamily="65" charset="-120"/>
                <a:ea typeface="標楷體" panose="03000509000000000000" pitchFamily="65" charset="-120"/>
              </a:rPr>
              <a:t>單據</a:t>
            </a:r>
            <a:r>
              <a:rPr lang="en-US" altLang="zh-TW" b="0" dirty="0" smtClean="0">
                <a:latin typeface="標楷體" panose="03000509000000000000" pitchFamily="65" charset="-120"/>
                <a:ea typeface="標楷體" panose="03000509000000000000" pitchFamily="65" charset="-120"/>
              </a:rPr>
              <a:t>200</a:t>
            </a:r>
            <a:r>
              <a:rPr lang="zh-TW" altLang="en-US" b="0" dirty="0" smtClean="0">
                <a:latin typeface="標楷體" panose="03000509000000000000" pitchFamily="65" charset="-120"/>
                <a:ea typeface="標楷體" panose="03000509000000000000" pitchFamily="65" charset="-120"/>
              </a:rPr>
              <a:t>元，只報支</a:t>
            </a:r>
            <a:r>
              <a:rPr lang="en-US" altLang="zh-TW" b="0" dirty="0" smtClean="0">
                <a:latin typeface="標楷體" panose="03000509000000000000" pitchFamily="65" charset="-120"/>
                <a:ea typeface="標楷體" panose="03000509000000000000" pitchFamily="65" charset="-120"/>
              </a:rPr>
              <a:t>160</a:t>
            </a:r>
            <a:r>
              <a:rPr lang="zh-TW" altLang="en-US" b="0" dirty="0" smtClean="0">
                <a:latin typeface="標楷體" panose="03000509000000000000" pitchFamily="65" charset="-120"/>
                <a:ea typeface="標楷體" panose="03000509000000000000" pitchFamily="65" charset="-120"/>
              </a:rPr>
              <a:t>元，則加註實支</a:t>
            </a:r>
            <a:r>
              <a:rPr lang="en-US" altLang="zh-TW" b="0" dirty="0" smtClean="0">
                <a:latin typeface="標楷體" panose="03000509000000000000" pitchFamily="65" charset="-120"/>
                <a:ea typeface="標楷體" panose="03000509000000000000" pitchFamily="65" charset="-120"/>
              </a:rPr>
              <a:t>160</a:t>
            </a:r>
            <a:r>
              <a:rPr lang="zh-TW" altLang="en-US" b="0" dirty="0" smtClean="0">
                <a:latin typeface="標楷體" panose="03000509000000000000" pitchFamily="65" charset="-120"/>
                <a:ea typeface="標楷體" panose="03000509000000000000" pitchFamily="65" charset="-120"/>
              </a:rPr>
              <a:t>元</a:t>
            </a:r>
            <a:r>
              <a:rPr lang="en-US" altLang="zh-TW" b="0" dirty="0" smtClean="0">
                <a:latin typeface="標楷體" panose="03000509000000000000" pitchFamily="65" charset="-120"/>
                <a:ea typeface="標楷體" panose="03000509000000000000" pitchFamily="65" charset="-120"/>
              </a:rPr>
              <a:t>)</a:t>
            </a:r>
          </a:p>
          <a:p>
            <a:r>
              <a:rPr lang="zh-TW" altLang="zh-TW" b="0" dirty="0" smtClean="0">
                <a:latin typeface="標楷體" panose="03000509000000000000" pitchFamily="65" charset="-120"/>
                <a:ea typeface="標楷體" panose="03000509000000000000" pitchFamily="65" charset="-120"/>
              </a:rPr>
              <a:t>塗改</a:t>
            </a:r>
            <a:r>
              <a:rPr lang="zh-TW" altLang="en-US" b="0" dirty="0" smtClean="0">
                <a:latin typeface="標楷體" panose="03000509000000000000" pitchFamily="65" charset="-120"/>
                <a:ea typeface="標楷體" panose="03000509000000000000" pitchFamily="65" charset="-120"/>
              </a:rPr>
              <a:t>處及說明處</a:t>
            </a:r>
            <a:r>
              <a:rPr lang="zh-TW" altLang="zh-TW" b="0" dirty="0" smtClean="0">
                <a:latin typeface="標楷體" panose="03000509000000000000" pitchFamily="65" charset="-120"/>
                <a:ea typeface="標楷體" panose="03000509000000000000" pitchFamily="65" charset="-120"/>
              </a:rPr>
              <a:t>請</a:t>
            </a:r>
            <a:r>
              <a:rPr lang="zh-TW" altLang="en-US" b="0" dirty="0" smtClean="0">
                <a:latin typeface="標楷體" panose="03000509000000000000" pitchFamily="65" charset="-120"/>
                <a:ea typeface="標楷體" panose="03000509000000000000" pitchFamily="65" charset="-120"/>
              </a:rPr>
              <a:t>計畫主持人</a:t>
            </a:r>
            <a:r>
              <a:rPr lang="zh-TW" altLang="zh-TW" b="0" dirty="0" smtClean="0">
                <a:latin typeface="標楷體" panose="03000509000000000000" pitchFamily="65" charset="-120"/>
                <a:ea typeface="標楷體" panose="03000509000000000000" pitchFamily="65" charset="-120"/>
              </a:rPr>
              <a:t>簽</a:t>
            </a:r>
            <a:r>
              <a:rPr lang="zh-TW" altLang="en-US" b="0" dirty="0" smtClean="0">
                <a:latin typeface="標楷體" panose="03000509000000000000" pitchFamily="65" charset="-120"/>
                <a:ea typeface="標楷體" panose="03000509000000000000" pitchFamily="65" charset="-120"/>
              </a:rPr>
              <a:t>名或蓋</a:t>
            </a:r>
            <a:r>
              <a:rPr lang="zh-TW" altLang="zh-TW" b="0" dirty="0" smtClean="0">
                <a:latin typeface="標楷體" panose="03000509000000000000" pitchFamily="65" charset="-120"/>
                <a:ea typeface="標楷體" panose="03000509000000000000" pitchFamily="65" charset="-120"/>
              </a:rPr>
              <a:t>章。</a:t>
            </a:r>
            <a:endParaRPr lang="en-US" altLang="zh-TW" b="0" dirty="0" smtClean="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12</a:t>
            </a:fld>
            <a:endParaRPr lang="zh-TW"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normAutofit fontScale="90000"/>
          </a:bodyPr>
          <a:lstStyle/>
          <a:p>
            <a:r>
              <a:rPr lang="zh-TW" altLang="en-US" dirty="0" smtClean="0">
                <a:solidFill>
                  <a:srgbClr val="00B0F0"/>
                </a:solidFill>
                <a:latin typeface="標楷體" panose="03000509000000000000" pitchFamily="65" charset="-120"/>
                <a:ea typeface="標楷體" panose="03000509000000000000" pitchFamily="65" charset="-120"/>
              </a:rPr>
              <a:t>支出憑證黏存單</a:t>
            </a:r>
            <a:r>
              <a:rPr lang="zh-TW" altLang="en-US" dirty="0" smtClean="0">
                <a:latin typeface="標楷體" panose="03000509000000000000" pitchFamily="65" charset="-120"/>
                <a:ea typeface="標楷體" panose="03000509000000000000" pitchFamily="65" charset="-120"/>
              </a:rPr>
              <a:t>注意事項及範例</a:t>
            </a:r>
            <a:r>
              <a:rPr lang="en-US" altLang="zh-TW" dirty="0" smtClean="0">
                <a:latin typeface="標楷體" panose="03000509000000000000" pitchFamily="65" charset="-120"/>
                <a:ea typeface="標楷體" panose="03000509000000000000" pitchFamily="65" charset="-120"/>
              </a:rPr>
              <a:t>(2/2)</a:t>
            </a:r>
            <a:endParaRPr lang="zh-TW" altLang="en-US"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58A380AB-936D-4527-96E3-67EC2F507ECF}" type="slidenum">
              <a:rPr lang="zh-TW" altLang="en-US" smtClean="0"/>
              <a:pPr/>
              <a:t>13</a:t>
            </a:fld>
            <a:endParaRPr lang="zh-TW" altLang="en-US"/>
          </a:p>
        </p:txBody>
      </p:sp>
      <p:pic>
        <p:nvPicPr>
          <p:cNvPr id="7" name="內容版面配置區 6"/>
          <p:cNvPicPr>
            <a:picLocks noGrp="1"/>
          </p:cNvPicPr>
          <p:nvPr>
            <p:ph idx="1"/>
          </p:nvPr>
        </p:nvPicPr>
        <p:blipFill rotWithShape="1">
          <a:blip r:embed="rId2" cstate="print"/>
          <a:srcRect l="32079" t="15932" r="19302" b="15906"/>
          <a:stretch/>
        </p:blipFill>
        <p:spPr bwMode="auto">
          <a:xfrm>
            <a:off x="457200" y="1103000"/>
            <a:ext cx="6961549" cy="5353363"/>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00B0F0"/>
                </a:solidFill>
                <a:latin typeface="標楷體" panose="03000509000000000000" pitchFamily="65" charset="-120"/>
                <a:ea typeface="標楷體" panose="03000509000000000000" pitchFamily="65" charset="-120"/>
              </a:rPr>
              <a:t>支出證明單</a:t>
            </a:r>
            <a:r>
              <a:rPr lang="zh-TW" altLang="en-US" dirty="0" smtClean="0">
                <a:latin typeface="標楷體" panose="03000509000000000000" pitchFamily="65" charset="-120"/>
                <a:ea typeface="標楷體" panose="03000509000000000000" pitchFamily="65" charset="-120"/>
                <a:cs typeface="Times New Roman" pitchFamily="18" charset="0"/>
              </a:rPr>
              <a:t>注意事項及範例</a:t>
            </a:r>
            <a:r>
              <a:rPr lang="en-US" altLang="zh-TW" dirty="0" smtClean="0">
                <a:latin typeface="標楷體" panose="03000509000000000000" pitchFamily="65" charset="-120"/>
                <a:ea typeface="標楷體" panose="03000509000000000000" pitchFamily="65" charset="-120"/>
                <a:cs typeface="Times New Roman" pitchFamily="18" charset="0"/>
              </a:rPr>
              <a:t>(1/2)</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a:bodyPr>
          <a:lstStyle/>
          <a:p>
            <a:r>
              <a:rPr lang="zh-TW" altLang="en-US" b="0" dirty="0" smtClean="0">
                <a:latin typeface="標楷體" panose="03000509000000000000" pitchFamily="65" charset="-120"/>
                <a:ea typeface="標楷體" panose="03000509000000000000" pitchFamily="65" charset="-120"/>
              </a:rPr>
              <a:t>經手人為計畫主持人。</a:t>
            </a:r>
            <a:endParaRPr lang="en-US" altLang="zh-TW" b="0" dirty="0" smtClean="0">
              <a:latin typeface="標楷體" panose="03000509000000000000" pitchFamily="65" charset="-120"/>
              <a:ea typeface="標楷體" panose="03000509000000000000" pitchFamily="65" charset="-120"/>
            </a:endParaRPr>
          </a:p>
          <a:p>
            <a:pPr lvl="0"/>
            <a:r>
              <a:rPr lang="zh-TW" altLang="en-US" b="0" dirty="0" smtClean="0">
                <a:latin typeface="標楷體" panose="03000509000000000000" pitchFamily="65" charset="-120"/>
                <a:ea typeface="標楷體" panose="03000509000000000000" pitchFamily="65" charset="-120"/>
              </a:rPr>
              <a:t>日期應為實際消費日期。</a:t>
            </a:r>
            <a:endParaRPr lang="en-US" altLang="zh-TW" b="0" dirty="0" smtClean="0">
              <a:latin typeface="標楷體" panose="03000509000000000000" pitchFamily="65" charset="-120"/>
              <a:ea typeface="標楷體" panose="03000509000000000000" pitchFamily="65" charset="-120"/>
            </a:endParaRPr>
          </a:p>
          <a:p>
            <a:pPr lvl="0"/>
            <a:r>
              <a:rPr lang="zh-TW" altLang="en-US" b="0" dirty="0" smtClean="0">
                <a:latin typeface="標楷體" panose="03000509000000000000" pitchFamily="65" charset="-120"/>
                <a:ea typeface="標楷體" panose="03000509000000000000" pitchFamily="65" charset="-120"/>
              </a:rPr>
              <a:t>「不能取得單據原因」請確實填寫。</a:t>
            </a:r>
            <a:endParaRPr lang="en-US" altLang="zh-TW" b="0"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常見錯誤態樣：</a:t>
            </a:r>
            <a:endParaRPr lang="en-US" altLang="zh-TW" dirty="0" smtClean="0">
              <a:latin typeface="標楷體" panose="03000509000000000000" pitchFamily="65" charset="-120"/>
              <a:ea typeface="標楷體" panose="03000509000000000000" pitchFamily="65" charset="-120"/>
            </a:endParaRPr>
          </a:p>
          <a:p>
            <a:pPr lvl="2"/>
            <a:r>
              <a:rPr lang="zh-TW" altLang="en-US" dirty="0" smtClean="0">
                <a:solidFill>
                  <a:schemeClr val="tx1">
                    <a:lumMod val="50000"/>
                    <a:lumOff val="50000"/>
                  </a:schemeClr>
                </a:solidFill>
                <a:latin typeface="標楷體" panose="03000509000000000000" pitchFamily="65" charset="-120"/>
                <a:ea typeface="標楷體" panose="03000509000000000000" pitchFamily="65" charset="-120"/>
              </a:rPr>
              <a:t>因為是國外廠商</a:t>
            </a:r>
            <a:endParaRPr lang="en-US" altLang="zh-TW" dirty="0" smtClean="0">
              <a:solidFill>
                <a:schemeClr val="tx1">
                  <a:lumMod val="50000"/>
                  <a:lumOff val="50000"/>
                </a:schemeClr>
              </a:solidFill>
              <a:latin typeface="標楷體" panose="03000509000000000000" pitchFamily="65" charset="-120"/>
              <a:ea typeface="標楷體" panose="03000509000000000000" pitchFamily="65" charset="-120"/>
            </a:endParaRPr>
          </a:p>
          <a:p>
            <a:pPr lvl="2"/>
            <a:r>
              <a:rPr lang="zh-TW" altLang="en-US" dirty="0" smtClean="0">
                <a:solidFill>
                  <a:schemeClr val="tx1">
                    <a:lumMod val="50000"/>
                    <a:lumOff val="50000"/>
                  </a:schemeClr>
                </a:solidFill>
                <a:latin typeface="標楷體" panose="03000509000000000000" pitchFamily="65" charset="-120"/>
                <a:ea typeface="標楷體" panose="03000509000000000000" pitchFamily="65" charset="-120"/>
              </a:rPr>
              <a:t>因為信用卡付款</a:t>
            </a:r>
            <a:endParaRPr lang="en-US" altLang="zh-TW" dirty="0" smtClean="0">
              <a:solidFill>
                <a:schemeClr val="tx1">
                  <a:lumMod val="50000"/>
                  <a:lumOff val="50000"/>
                </a:schemeClr>
              </a:solidFill>
              <a:latin typeface="標楷體" panose="03000509000000000000" pitchFamily="65" charset="-120"/>
              <a:ea typeface="標楷體" panose="03000509000000000000" pitchFamily="65" charset="-120"/>
            </a:endParaRPr>
          </a:p>
          <a:p>
            <a:pPr lvl="1"/>
            <a:r>
              <a:rPr lang="zh-TW" altLang="en-US" dirty="0" smtClean="0">
                <a:solidFill>
                  <a:srgbClr val="FF0000"/>
                </a:solidFill>
                <a:latin typeface="標楷體" panose="03000509000000000000" pitchFamily="65" charset="-120"/>
                <a:ea typeface="標楷體" panose="03000509000000000000" pitchFamily="65" charset="-120"/>
              </a:rPr>
              <a:t>即使是國外廠商或信用卡付款，對方還是能提供收據</a:t>
            </a:r>
            <a:r>
              <a:rPr lang="en-US" altLang="zh-TW" dirty="0" smtClean="0">
                <a:solidFill>
                  <a:srgbClr val="FF0000"/>
                </a:solidFill>
                <a:latin typeface="標楷體" panose="03000509000000000000" pitchFamily="65" charset="-120"/>
                <a:ea typeface="標楷體" panose="03000509000000000000" pitchFamily="65" charset="-120"/>
              </a:rPr>
              <a:t>!</a:t>
            </a:r>
            <a:r>
              <a:rPr lang="zh-TW" altLang="en-US" dirty="0" smtClean="0">
                <a:solidFill>
                  <a:srgbClr val="FF0000"/>
                </a:solidFill>
                <a:latin typeface="標楷體" panose="03000509000000000000" pitchFamily="65" charset="-120"/>
                <a:ea typeface="標楷體" panose="03000509000000000000" pitchFamily="65" charset="-120"/>
              </a:rPr>
              <a:t>所以請確實填寫不能取得單據原因。</a:t>
            </a:r>
            <a:endParaRPr lang="zh-TW" altLang="zh-TW" dirty="0" smtClean="0">
              <a:solidFill>
                <a:srgbClr val="FF0000"/>
              </a:solidFill>
              <a:latin typeface="標楷體" panose="03000509000000000000" pitchFamily="65" charset="-120"/>
              <a:ea typeface="標楷體" panose="03000509000000000000" pitchFamily="65" charset="-120"/>
            </a:endParaRPr>
          </a:p>
          <a:p>
            <a:pPr>
              <a:buNone/>
            </a:pPr>
            <a:endParaRPr lang="zh-TW" altLang="en-US" dirty="0">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14</a:t>
            </a:fld>
            <a:endParaRPr lang="zh-TW"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00B0F0"/>
                </a:solidFill>
                <a:latin typeface="標楷體" panose="03000509000000000000" pitchFamily="65" charset="-120"/>
                <a:ea typeface="標楷體" panose="03000509000000000000" pitchFamily="65" charset="-120"/>
              </a:rPr>
              <a:t>支出證明單</a:t>
            </a:r>
            <a:r>
              <a:rPr lang="zh-TW" altLang="en-US" dirty="0" smtClean="0">
                <a:latin typeface="標楷體" panose="03000509000000000000" pitchFamily="65" charset="-120"/>
                <a:ea typeface="標楷體" panose="03000509000000000000" pitchFamily="65" charset="-120"/>
                <a:cs typeface="Times New Roman" pitchFamily="18" charset="0"/>
              </a:rPr>
              <a:t>注意事項及範例</a:t>
            </a:r>
            <a:r>
              <a:rPr lang="en-US" altLang="zh-TW" dirty="0" smtClean="0">
                <a:latin typeface="標楷體" panose="03000509000000000000" pitchFamily="65" charset="-120"/>
                <a:ea typeface="標楷體" panose="03000509000000000000" pitchFamily="65" charset="-120"/>
                <a:cs typeface="Times New Roman" pitchFamily="18" charset="0"/>
              </a:rPr>
              <a:t>(2/2)</a:t>
            </a:r>
            <a:endParaRPr lang="zh-TW" altLang="en-US"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15</a:t>
            </a:fld>
            <a:endParaRPr lang="zh-TW" altLang="en-US"/>
          </a:p>
        </p:txBody>
      </p:sp>
      <p:sp>
        <p:nvSpPr>
          <p:cNvPr id="5" name="矩形 4"/>
          <p:cNvSpPr/>
          <p:nvPr/>
        </p:nvSpPr>
        <p:spPr>
          <a:xfrm>
            <a:off x="2987824" y="4653136"/>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內容版面配置區 5"/>
          <p:cNvSpPr>
            <a:spLocks noGrp="1"/>
          </p:cNvSpPr>
          <p:nvPr>
            <p:ph idx="1"/>
          </p:nvPr>
        </p:nvSpPr>
        <p:spPr/>
        <p:txBody>
          <a:bodyPr/>
          <a:lstStyle/>
          <a:p>
            <a:endParaRPr lang="zh-TW" altLang="en-US" dirty="0"/>
          </a:p>
        </p:txBody>
      </p:sp>
      <p:pic>
        <p:nvPicPr>
          <p:cNvPr id="2050" name="Picture 2"/>
          <p:cNvPicPr>
            <a:picLocks noChangeAspect="1" noChangeArrowheads="1"/>
          </p:cNvPicPr>
          <p:nvPr/>
        </p:nvPicPr>
        <p:blipFill>
          <a:blip r:embed="rId2" cstate="print"/>
          <a:srcRect/>
          <a:stretch>
            <a:fillRect/>
          </a:stretch>
        </p:blipFill>
        <p:spPr bwMode="auto">
          <a:xfrm>
            <a:off x="467544" y="1412776"/>
            <a:ext cx="6984776" cy="49085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報帳相關流程</a:t>
            </a:r>
            <a:endParaRPr lang="zh-TW" altLang="en-US" dirty="0">
              <a:latin typeface="標楷體" panose="03000509000000000000" pitchFamily="65" charset="-120"/>
              <a:ea typeface="標楷體" panose="03000509000000000000" pitchFamily="65" charset="-120"/>
            </a:endParaRPr>
          </a:p>
        </p:txBody>
      </p:sp>
      <p:sp>
        <p:nvSpPr>
          <p:cNvPr id="6" name="文字版面配置區 5"/>
          <p:cNvSpPr>
            <a:spLocks noGrp="1"/>
          </p:cNvSpPr>
          <p:nvPr>
            <p:ph type="body" idx="1"/>
          </p:nvPr>
        </p:nvSpPr>
        <p:spPr/>
        <p:txBody>
          <a:bodyPr/>
          <a:lstStyle/>
          <a:p>
            <a:endParaRPr lang="zh-TW"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報帳基本流程</a:t>
            </a:r>
            <a:endParaRPr lang="zh-TW" altLang="en-US" dirty="0">
              <a:latin typeface="標楷體" pitchFamily="65" charset="-120"/>
              <a:ea typeface="標楷體" pitchFamily="65" charset="-12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104614474"/>
              </p:ext>
            </p:extLst>
          </p:nvPr>
        </p:nvGraphicFramePr>
        <p:xfrm>
          <a:off x="457200" y="1341438"/>
          <a:ext cx="7239000" cy="5114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投影片編號版面配置區 6"/>
          <p:cNvSpPr>
            <a:spLocks noGrp="1"/>
          </p:cNvSpPr>
          <p:nvPr>
            <p:ph type="sldNum" sz="quarter" idx="12"/>
          </p:nvPr>
        </p:nvSpPr>
        <p:spPr/>
        <p:txBody>
          <a:bodyPr/>
          <a:lstStyle/>
          <a:p>
            <a:fld id="{58A380AB-936D-4527-96E3-67EC2F507ECF}" type="slidenum">
              <a:rPr lang="zh-TW" altLang="en-US" smtClean="0"/>
              <a:pPr/>
              <a:t>17</a:t>
            </a:fld>
            <a:endParaRPr lang="zh-TW"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103000"/>
            <a:ext cx="7239000" cy="5494352"/>
          </a:xfrm>
        </p:spPr>
        <p:txBody>
          <a:bodyPr>
            <a:normAutofit fontScale="77500" lnSpcReduction="20000"/>
          </a:bodyPr>
          <a:lstStyle/>
          <a:p>
            <a:r>
              <a:rPr lang="zh-TW" altLang="en-US" dirty="0" smtClean="0">
                <a:latin typeface="標楷體" panose="03000509000000000000" pitchFamily="65" charset="-120"/>
                <a:ea typeface="標楷體" panose="03000509000000000000" pitchFamily="65" charset="-120"/>
              </a:rPr>
              <a:t>辦理採購前，請先確認是否為計畫核定項目，如否，應先辦理計畫變更程序。</a:t>
            </a: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採購金額</a:t>
            </a:r>
            <a:r>
              <a:rPr lang="en-US" altLang="zh-TW" dirty="0" smtClean="0">
                <a:latin typeface="標楷體" panose="03000509000000000000" pitchFamily="65" charset="-120"/>
                <a:ea typeface="標楷體" panose="03000509000000000000" pitchFamily="65" charset="-120"/>
              </a:rPr>
              <a:t>10</a:t>
            </a:r>
            <a:r>
              <a:rPr lang="zh-TW" altLang="en-US" dirty="0" smtClean="0">
                <a:latin typeface="標楷體" panose="03000509000000000000" pitchFamily="65" charset="-120"/>
                <a:ea typeface="標楷體" panose="03000509000000000000" pitchFamily="65" charset="-120"/>
              </a:rPr>
              <a:t>萬元以下：免請購，可直接辦理採購後結報</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可依政府採購法逕洽廠商辦理，免事前填寫請購單及免附廠商報價單，惟不得規避採購法之適用，分批辦理採購。</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結報時，發票或收據等支出憑證必需載明採購名稱及數量、單價及總價等，或以其他相關清單佐證，或由經手人詳細註明並簽名。 </a:t>
            </a:r>
            <a:br>
              <a:rPr lang="zh-TW" altLang="en-US" dirty="0" smtClean="0">
                <a:latin typeface="標楷體" panose="03000509000000000000" pitchFamily="65" charset="-120"/>
                <a:ea typeface="標楷體" panose="03000509000000000000" pitchFamily="65" charset="-120"/>
              </a:rPr>
            </a:br>
            <a:endParaRPr lang="zh-TW" altLang="en-US"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採購金額逾</a:t>
            </a:r>
            <a:r>
              <a:rPr lang="en-US" altLang="zh-TW" dirty="0" smtClean="0">
                <a:latin typeface="標楷體" panose="03000509000000000000" pitchFamily="65" charset="-120"/>
                <a:ea typeface="標楷體" panose="03000509000000000000" pitchFamily="65" charset="-120"/>
              </a:rPr>
              <a:t>10</a:t>
            </a:r>
            <a:r>
              <a:rPr lang="zh-TW" altLang="en-US" dirty="0" smtClean="0">
                <a:latin typeface="標楷體" panose="03000509000000000000" pitchFamily="65" charset="-120"/>
                <a:ea typeface="標楷體" panose="03000509000000000000" pitchFamily="65" charset="-120"/>
              </a:rPr>
              <a:t>萬元：需先辦理請購</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先完成請購流程：主持人→單位主管→總務處事務組→主計室→校長</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由總務處事務組辦理採購及結報作業。</a:t>
            </a:r>
            <a:endParaRPr lang="en-US" altLang="zh-TW" dirty="0" smtClean="0">
              <a:latin typeface="標楷體" panose="03000509000000000000" pitchFamily="65" charset="-120"/>
              <a:ea typeface="標楷體" panose="03000509000000000000" pitchFamily="65" charset="-120"/>
            </a:endParaRPr>
          </a:p>
          <a:p>
            <a:pPr>
              <a:lnSpc>
                <a:spcPct val="120000"/>
              </a:lnSpc>
              <a:spcBef>
                <a:spcPts val="1800"/>
              </a:spcBef>
            </a:pPr>
            <a:r>
              <a:rPr lang="zh-TW" altLang="en-US" dirty="0" smtClean="0">
                <a:latin typeface="標楷體" panose="03000509000000000000" pitchFamily="65" charset="-120"/>
                <a:ea typeface="標楷體" panose="03000509000000000000" pitchFamily="65" charset="-120"/>
              </a:rPr>
              <a:t>向同一廠商單次採購達</a:t>
            </a:r>
            <a:r>
              <a:rPr lang="en-US" altLang="zh-TW" dirty="0" smtClean="0">
                <a:latin typeface="標楷體" panose="03000509000000000000" pitchFamily="65" charset="-120"/>
                <a:ea typeface="標楷體" panose="03000509000000000000" pitchFamily="65" charset="-120"/>
              </a:rPr>
              <a:t>1</a:t>
            </a:r>
            <a:r>
              <a:rPr lang="zh-TW" altLang="en-US" dirty="0" smtClean="0">
                <a:latin typeface="標楷體" panose="03000509000000000000" pitchFamily="65" charset="-120"/>
                <a:ea typeface="標楷體" panose="03000509000000000000" pitchFamily="65" charset="-120"/>
              </a:rPr>
              <a:t>萬元以上者，款項請勿自行代墊，應由校方逕行匯付廠商</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若有特殊原因必須墊付時，應於報支經費時敍明理由。</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若以信用卡付款，則除前述墊付事由外，需再敘明刷卡理由。</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如需申請預借，仍需由校方匯付廠商。</a:t>
            </a:r>
            <a:endParaRPr lang="zh-TW" altLang="en-US" dirty="0">
              <a:latin typeface="標楷體" panose="03000509000000000000" pitchFamily="65" charset="-120"/>
              <a:ea typeface="標楷體" panose="03000509000000000000" pitchFamily="65" charset="-120"/>
            </a:endParaRPr>
          </a:p>
        </p:txBody>
      </p:sp>
      <p:sp>
        <p:nvSpPr>
          <p:cNvPr id="3" name="標題 2"/>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採購相關行政流程</a:t>
            </a:r>
            <a:r>
              <a:rPr lang="en-US" altLang="zh-TW" dirty="0" smtClean="0">
                <a:latin typeface="標楷體" panose="03000509000000000000" pitchFamily="65" charset="-120"/>
                <a:ea typeface="標楷體" panose="03000509000000000000" pitchFamily="65" charset="-120"/>
              </a:rPr>
              <a:t>(1/3)</a:t>
            </a:r>
            <a:endParaRPr lang="zh-TW" altLang="en-US"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18</a:t>
            </a:fld>
            <a:endParaRPr lang="zh-TW"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採購相關行政</a:t>
            </a:r>
            <a:r>
              <a:rPr lang="zh-TW" altLang="en-US" dirty="0" smtClean="0">
                <a:latin typeface="標楷體" panose="03000509000000000000" pitchFamily="65" charset="-120"/>
                <a:ea typeface="標楷體" panose="03000509000000000000" pitchFamily="65" charset="-120"/>
              </a:rPr>
              <a:t>流程</a:t>
            </a:r>
            <a:r>
              <a:rPr lang="en-US" altLang="zh-TW" dirty="0" smtClean="0">
                <a:latin typeface="標楷體" panose="03000509000000000000" pitchFamily="65" charset="-120"/>
                <a:ea typeface="標楷體" panose="03000509000000000000" pitchFamily="65" charset="-120"/>
              </a:rPr>
              <a:t>(2/3)</a:t>
            </a:r>
            <a:endParaRPr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a:xfrm>
            <a:off x="323528" y="1340768"/>
            <a:ext cx="8064896" cy="5114968"/>
          </a:xfrm>
        </p:spPr>
        <p:txBody>
          <a:bodyPr>
            <a:normAutofit/>
          </a:bodyPr>
          <a:lstStyle/>
          <a:p>
            <a:r>
              <a:rPr lang="zh-TW" altLang="en-US" b="1" dirty="0" smtClean="0">
                <a:latin typeface="標楷體" panose="03000509000000000000" pitchFamily="65" charset="-120"/>
                <a:ea typeface="標楷體" panose="03000509000000000000" pitchFamily="65" charset="-120"/>
                <a:cs typeface="Times New Roman" pitchFamily="18" charset="0"/>
              </a:rPr>
              <a:t>逾</a:t>
            </a:r>
            <a:r>
              <a:rPr lang="en-US" altLang="zh-TW" b="1" dirty="0" smtClean="0">
                <a:latin typeface="標楷體" panose="03000509000000000000" pitchFamily="65" charset="-120"/>
                <a:ea typeface="標楷體" panose="03000509000000000000" pitchFamily="65" charset="-120"/>
                <a:cs typeface="Times New Roman" pitchFamily="18" charset="0"/>
              </a:rPr>
              <a:t>10</a:t>
            </a:r>
            <a:r>
              <a:rPr lang="zh-TW" altLang="en-US" b="1" dirty="0" smtClean="0">
                <a:latin typeface="標楷體" panose="03000509000000000000" pitchFamily="65" charset="-120"/>
                <a:ea typeface="標楷體" panose="03000509000000000000" pitchFamily="65" charset="-120"/>
                <a:cs typeface="Times New Roman" pitchFamily="18" charset="0"/>
              </a:rPr>
              <a:t>萬元採購案件：</a:t>
            </a:r>
            <a:endParaRPr lang="en-US" altLang="zh-TW" b="1" dirty="0" smtClean="0">
              <a:latin typeface="標楷體" panose="03000509000000000000" pitchFamily="65" charset="-120"/>
              <a:ea typeface="標楷體" panose="03000509000000000000" pitchFamily="65" charset="-120"/>
              <a:cs typeface="Times New Roman" pitchFamily="18" charset="0"/>
            </a:endParaRPr>
          </a:p>
          <a:p>
            <a:pPr lvl="1"/>
            <a:r>
              <a:rPr lang="zh-TW" altLang="en-US" sz="2000" dirty="0" smtClean="0">
                <a:latin typeface="標楷體" panose="03000509000000000000" pitchFamily="65" charset="-120"/>
                <a:ea typeface="標楷體" panose="03000509000000000000" pitchFamily="65" charset="-120"/>
                <a:cs typeface="Times New Roman" pitchFamily="18" charset="0"/>
              </a:rPr>
              <a:t>洽事務組完成經費結報</a:t>
            </a:r>
            <a:endParaRPr lang="en-US" altLang="zh-TW" sz="2000" dirty="0" smtClean="0">
              <a:latin typeface="標楷體" panose="03000509000000000000" pitchFamily="65" charset="-120"/>
              <a:ea typeface="標楷體" panose="03000509000000000000" pitchFamily="65" charset="-120"/>
              <a:cs typeface="Times New Roman" pitchFamily="18" charset="0"/>
            </a:endParaRPr>
          </a:p>
          <a:p>
            <a:r>
              <a:rPr lang="zh-TW" altLang="en-US" b="1" dirty="0" smtClean="0">
                <a:latin typeface="標楷體" panose="03000509000000000000" pitchFamily="65" charset="-120"/>
                <a:ea typeface="標楷體" panose="03000509000000000000" pitchFamily="65" charset="-120"/>
                <a:cs typeface="Times New Roman" pitchFamily="18" charset="0"/>
              </a:rPr>
              <a:t>耗材、物品、雜支、非典藏圖書等支出：</a:t>
            </a:r>
            <a:endParaRPr lang="en-US" altLang="zh-TW" b="1" dirty="0" smtClean="0">
              <a:latin typeface="標楷體" panose="03000509000000000000" pitchFamily="65" charset="-120"/>
              <a:ea typeface="標楷體" panose="03000509000000000000" pitchFamily="65" charset="-120"/>
              <a:cs typeface="Times New Roman" pitchFamily="18" charset="0"/>
            </a:endParaRPr>
          </a:p>
          <a:p>
            <a:pPr lvl="1"/>
            <a:r>
              <a:rPr lang="zh-TW" altLang="en-US" sz="2000" dirty="0" smtClean="0">
                <a:latin typeface="標楷體" panose="03000509000000000000" pitchFamily="65" charset="-120"/>
                <a:ea typeface="標楷體" panose="03000509000000000000" pitchFamily="65" charset="-120"/>
                <a:cs typeface="Times New Roman" pitchFamily="18" charset="0"/>
              </a:rPr>
              <a:t>主持人→單位主管→主計室→依權責授權代判</a:t>
            </a:r>
            <a:r>
              <a:rPr lang="zh-TW" altLang="en-US" b="1" dirty="0" smtClean="0">
                <a:latin typeface="標楷體" panose="03000509000000000000" pitchFamily="65" charset="-120"/>
                <a:ea typeface="標楷體" panose="03000509000000000000" pitchFamily="65" charset="-120"/>
                <a:cs typeface="Times New Roman" pitchFamily="18" charset="0"/>
              </a:rPr>
              <a:t> </a:t>
            </a:r>
            <a:endParaRPr lang="en-US" altLang="zh-TW" sz="1900" strike="dblStrike" dirty="0" smtClean="0">
              <a:latin typeface="標楷體" panose="03000509000000000000" pitchFamily="65" charset="-120"/>
              <a:ea typeface="標楷體" panose="03000509000000000000" pitchFamily="65" charset="-120"/>
              <a:cs typeface="Times New Roman" pitchFamily="18" charset="0"/>
            </a:endParaRPr>
          </a:p>
          <a:p>
            <a:r>
              <a:rPr lang="zh-TW" altLang="en-US" b="1" dirty="0" smtClean="0">
                <a:latin typeface="標楷體" panose="03000509000000000000" pitchFamily="65" charset="-120"/>
                <a:ea typeface="標楷體" panose="03000509000000000000" pitchFamily="65" charset="-120"/>
                <a:cs typeface="Times New Roman" pitchFamily="18" charset="0"/>
              </a:rPr>
              <a:t>國內差旅費：</a:t>
            </a:r>
            <a:endParaRPr lang="en-US" altLang="zh-TW" b="1" dirty="0" smtClean="0">
              <a:latin typeface="標楷體" panose="03000509000000000000" pitchFamily="65" charset="-120"/>
              <a:ea typeface="標楷體" panose="03000509000000000000" pitchFamily="65" charset="-120"/>
              <a:cs typeface="Times New Roman" pitchFamily="18" charset="0"/>
            </a:endParaRPr>
          </a:p>
          <a:p>
            <a:pPr lvl="1">
              <a:lnSpc>
                <a:spcPct val="90000"/>
              </a:lnSpc>
            </a:pPr>
            <a:r>
              <a:rPr lang="zh-TW" altLang="en-US" sz="1900" dirty="0" smtClean="0">
                <a:latin typeface="標楷體" panose="03000509000000000000" pitchFamily="65" charset="-120"/>
                <a:ea typeface="標楷體" panose="03000509000000000000" pitchFamily="65" charset="-120"/>
                <a:cs typeface="Times New Roman" pitchFamily="18" charset="0"/>
              </a:rPr>
              <a:t>主持人→單位主管→人事室→主計室→依權責授權代判</a:t>
            </a:r>
          </a:p>
          <a:p>
            <a:r>
              <a:rPr lang="zh-TW" altLang="en-US" b="1" dirty="0" smtClean="0">
                <a:latin typeface="標楷體" panose="03000509000000000000" pitchFamily="65" charset="-120"/>
                <a:ea typeface="標楷體" panose="03000509000000000000" pitchFamily="65" charset="-120"/>
                <a:cs typeface="Times New Roman" pitchFamily="18" charset="0"/>
              </a:rPr>
              <a:t>國外差旅費：</a:t>
            </a:r>
            <a:endParaRPr lang="en-US" altLang="zh-TW" b="1" dirty="0" smtClean="0">
              <a:latin typeface="標楷體" panose="03000509000000000000" pitchFamily="65" charset="-120"/>
              <a:ea typeface="標楷體" panose="03000509000000000000" pitchFamily="65" charset="-120"/>
              <a:cs typeface="Times New Roman" pitchFamily="18" charset="0"/>
            </a:endParaRPr>
          </a:p>
          <a:p>
            <a:pPr lvl="1"/>
            <a:r>
              <a:rPr lang="zh-TW" altLang="en-US" sz="1900" dirty="0" smtClean="0">
                <a:latin typeface="標楷體" panose="03000509000000000000" pitchFamily="65" charset="-120"/>
                <a:ea typeface="標楷體" panose="03000509000000000000" pitchFamily="65" charset="-120"/>
                <a:cs typeface="Times New Roman" pitchFamily="18" charset="0"/>
              </a:rPr>
              <a:t>主持人→單位主管→人事室→主計室→校長</a:t>
            </a:r>
            <a:endParaRPr lang="en-US" altLang="zh-TW" sz="1900" dirty="0" smtClean="0">
              <a:latin typeface="標楷體" panose="03000509000000000000" pitchFamily="65" charset="-120"/>
              <a:ea typeface="標楷體" panose="03000509000000000000" pitchFamily="65" charset="-120"/>
              <a:cs typeface="Times New Roman" pitchFamily="18" charset="0"/>
            </a:endParaRPr>
          </a:p>
          <a:p>
            <a:r>
              <a:rPr lang="zh-TW" altLang="en-US" b="1" dirty="0" smtClean="0">
                <a:latin typeface="標楷體" panose="03000509000000000000" pitchFamily="65" charset="-120"/>
                <a:ea typeface="標楷體" panose="03000509000000000000" pitchFamily="65" charset="-120"/>
              </a:rPr>
              <a:t>設備費或非消耗性物品：</a:t>
            </a:r>
            <a:endParaRPr lang="en-US" altLang="zh-TW" b="1" dirty="0" smtClean="0">
              <a:latin typeface="標楷體" panose="03000509000000000000" pitchFamily="65" charset="-120"/>
              <a:ea typeface="標楷體" panose="03000509000000000000" pitchFamily="65" charset="-120"/>
            </a:endParaRPr>
          </a:p>
          <a:p>
            <a:pPr lvl="1"/>
            <a:r>
              <a:rPr lang="zh-TW" altLang="en-US" sz="2000" dirty="0" smtClean="0">
                <a:latin typeface="標楷體" panose="03000509000000000000" pitchFamily="65" charset="-120"/>
                <a:ea typeface="標楷體" panose="03000509000000000000" pitchFamily="65" charset="-120"/>
                <a:cs typeface="Times New Roman" pitchFamily="18" charset="0"/>
              </a:rPr>
              <a:t>主持人→單位主管→財產組→主計室→依權責授權代判</a:t>
            </a:r>
            <a:endParaRPr lang="en-US" altLang="zh-TW" sz="2000" dirty="0" smtClean="0">
              <a:latin typeface="標楷體" panose="03000509000000000000" pitchFamily="65" charset="-120"/>
              <a:ea typeface="標楷體" panose="03000509000000000000" pitchFamily="65" charset="-120"/>
              <a:cs typeface="Times New Roman" pitchFamily="18" charset="0"/>
            </a:endParaRPr>
          </a:p>
          <a:p>
            <a:r>
              <a:rPr lang="zh-TW" altLang="en-US" b="1" dirty="0" smtClean="0">
                <a:latin typeface="標楷體" panose="03000509000000000000" pitchFamily="65" charset="-120"/>
                <a:ea typeface="標楷體" panose="03000509000000000000" pitchFamily="65" charset="-120"/>
              </a:rPr>
              <a:t>典藏圖書： </a:t>
            </a:r>
            <a:endParaRPr lang="en-US" altLang="zh-TW" b="1" dirty="0" smtClean="0">
              <a:latin typeface="標楷體" panose="03000509000000000000" pitchFamily="65" charset="-120"/>
              <a:ea typeface="標楷體" panose="03000509000000000000" pitchFamily="65" charset="-120"/>
            </a:endParaRPr>
          </a:p>
          <a:p>
            <a:pPr lvl="1"/>
            <a:r>
              <a:rPr lang="zh-TW" altLang="en-US" sz="2000" dirty="0" smtClean="0">
                <a:latin typeface="標楷體" panose="03000509000000000000" pitchFamily="65" charset="-120"/>
                <a:ea typeface="標楷體" panose="03000509000000000000" pitchFamily="65" charset="-120"/>
                <a:cs typeface="Times New Roman" pitchFamily="18" charset="0"/>
              </a:rPr>
              <a:t>主持人→單位主管→圖書館→財產組→主計室→依權責授權代判</a:t>
            </a:r>
          </a:p>
          <a:p>
            <a:pPr>
              <a:buNone/>
            </a:pPr>
            <a:endParaRPr lang="zh-TW" altLang="en-US" sz="2200" dirty="0" smtClean="0">
              <a:latin typeface="Times New Roman" pitchFamily="18" charset="0"/>
              <a:cs typeface="Times New Roman" pitchFamily="18" charset="0"/>
            </a:endParaRP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19</a:t>
            </a:fld>
            <a:endParaRPr lang="zh-TW"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各類計畫經費主計室承辦人</a:t>
            </a:r>
            <a:endParaRPr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a:xfrm>
            <a:off x="251520" y="1268760"/>
            <a:ext cx="8892480" cy="5112568"/>
          </a:xfrm>
        </p:spPr>
        <p:txBody>
          <a:bodyPr>
            <a:noAutofit/>
          </a:bodyPr>
          <a:lstStyle/>
          <a:p>
            <a:pPr marL="0">
              <a:lnSpc>
                <a:spcPts val="3600"/>
              </a:lnSpc>
              <a:spcBef>
                <a:spcPts val="0"/>
              </a:spcBef>
              <a:spcAft>
                <a:spcPts val="600"/>
              </a:spcAft>
            </a:pPr>
            <a:r>
              <a:rPr lang="zh-TW" altLang="en-US" sz="1600" b="0" dirty="0" smtClean="0">
                <a:latin typeface="標楷體" panose="03000509000000000000" pitchFamily="65" charset="-120"/>
                <a:ea typeface="標楷體" panose="03000509000000000000" pitchFamily="65" charset="-120"/>
                <a:cs typeface="Times New Roman" pitchFamily="18" charset="0"/>
              </a:rPr>
              <a:t>非科技部委辦計畫</a:t>
            </a:r>
            <a:r>
              <a:rPr lang="en-US" altLang="zh-TW" sz="1600" b="0" dirty="0" smtClean="0">
                <a:latin typeface="標楷體" panose="03000509000000000000" pitchFamily="65" charset="-120"/>
                <a:ea typeface="標楷體" panose="03000509000000000000" pitchFamily="65" charset="-120"/>
                <a:cs typeface="Times New Roman" pitchFamily="18" charset="0"/>
              </a:rPr>
              <a:t>(A)-</a:t>
            </a:r>
          </a:p>
          <a:p>
            <a:pPr marL="0" lvl="1">
              <a:lnSpc>
                <a:spcPts val="2000"/>
              </a:lnSpc>
              <a:spcBef>
                <a:spcPts val="0"/>
              </a:spcBef>
              <a:spcAft>
                <a:spcPts val="600"/>
              </a:spcAft>
            </a:pPr>
            <a:r>
              <a:rPr lang="zh-TW" altLang="en-US" sz="1600" dirty="0" smtClean="0">
                <a:solidFill>
                  <a:schemeClr val="accent3"/>
                </a:solidFill>
                <a:latin typeface="標楷體" panose="03000509000000000000" pitchFamily="65" charset="-120"/>
                <a:ea typeface="標楷體" panose="03000509000000000000" pitchFamily="65" charset="-120"/>
                <a:cs typeface="Times New Roman" pitchFamily="18" charset="0"/>
              </a:rPr>
              <a:t>除文學院、</a:t>
            </a:r>
            <a:r>
              <a:rPr lang="zh-TW" altLang="en-US" sz="1600" dirty="0">
                <a:solidFill>
                  <a:schemeClr val="accent3"/>
                </a:solidFill>
                <a:latin typeface="標楷體" panose="03000509000000000000" pitchFamily="65" charset="-120"/>
                <a:ea typeface="標楷體" panose="03000509000000000000" pitchFamily="65" charset="-120"/>
                <a:cs typeface="Times New Roman" pitchFamily="18" charset="0"/>
              </a:rPr>
              <a:t>教育學院、原民中心、國關中心、創新創造力中心外</a:t>
            </a:r>
            <a:r>
              <a:rPr lang="zh-TW" altLang="en-US" sz="1600" dirty="0" smtClean="0">
                <a:solidFill>
                  <a:schemeClr val="accent3"/>
                </a:solidFill>
                <a:latin typeface="標楷體" panose="03000509000000000000" pitchFamily="65" charset="-120"/>
                <a:ea typeface="標楷體" panose="03000509000000000000" pitchFamily="65" charset="-120"/>
                <a:cs typeface="Times New Roman" pitchFamily="18" charset="0"/>
              </a:rPr>
              <a:t>所有單位：</a:t>
            </a:r>
            <a:endParaRPr lang="en-US" altLang="zh-TW" sz="1600" dirty="0" smtClean="0">
              <a:solidFill>
                <a:schemeClr val="accent3"/>
              </a:solidFill>
              <a:latin typeface="標楷體" panose="03000509000000000000" pitchFamily="65" charset="-120"/>
              <a:ea typeface="標楷體" panose="03000509000000000000" pitchFamily="65" charset="-120"/>
              <a:cs typeface="Times New Roman" pitchFamily="18" charset="0"/>
            </a:endParaRPr>
          </a:p>
          <a:p>
            <a:pPr marL="0" lvl="1" indent="0">
              <a:lnSpc>
                <a:spcPts val="2000"/>
              </a:lnSpc>
              <a:spcBef>
                <a:spcPts val="0"/>
              </a:spcBef>
              <a:spcAft>
                <a:spcPts val="600"/>
              </a:spcAft>
              <a:buNone/>
            </a:pPr>
            <a:r>
              <a:rPr lang="en-US" altLang="zh-TW" sz="1600" dirty="0">
                <a:solidFill>
                  <a:schemeClr val="accent3"/>
                </a:solidFill>
                <a:latin typeface="標楷體" panose="03000509000000000000" pitchFamily="65" charset="-120"/>
                <a:ea typeface="標楷體" panose="03000509000000000000" pitchFamily="65" charset="-120"/>
                <a:cs typeface="Times New Roman" pitchFamily="18" charset="0"/>
              </a:rPr>
              <a:t> </a:t>
            </a:r>
            <a:r>
              <a:rPr lang="en-US" altLang="zh-TW" sz="1600" dirty="0" smtClean="0">
                <a:solidFill>
                  <a:schemeClr val="accent3"/>
                </a:solidFill>
                <a:latin typeface="標楷體" panose="03000509000000000000" pitchFamily="65" charset="-120"/>
                <a:ea typeface="標楷體" panose="03000509000000000000" pitchFamily="65" charset="-120"/>
                <a:cs typeface="Times New Roman" pitchFamily="18" charset="0"/>
              </a:rPr>
              <a:t>   </a:t>
            </a:r>
            <a:r>
              <a:rPr lang="zh-TW" altLang="en-US" sz="1600" dirty="0" smtClean="0">
                <a:solidFill>
                  <a:schemeClr val="tx1"/>
                </a:solidFill>
                <a:latin typeface="標楷體" panose="03000509000000000000" pitchFamily="65" charset="-120"/>
                <a:ea typeface="標楷體" panose="03000509000000000000" pitchFamily="65" charset="-120"/>
                <a:cs typeface="Times New Roman" pitchFamily="18" charset="0"/>
              </a:rPr>
              <a:t>林育宣，分機６２０８２</a:t>
            </a:r>
            <a:endParaRPr lang="en-US" altLang="zh-TW" sz="1600" dirty="0" smtClean="0">
              <a:solidFill>
                <a:schemeClr val="tx1"/>
              </a:solidFill>
              <a:latin typeface="標楷體" panose="03000509000000000000" pitchFamily="65" charset="-120"/>
              <a:ea typeface="標楷體" panose="03000509000000000000" pitchFamily="65" charset="-120"/>
              <a:cs typeface="Times New Roman" pitchFamily="18" charset="0"/>
            </a:endParaRPr>
          </a:p>
          <a:p>
            <a:pPr marL="0" lvl="1">
              <a:lnSpc>
                <a:spcPts val="2000"/>
              </a:lnSpc>
              <a:spcBef>
                <a:spcPts val="0"/>
              </a:spcBef>
              <a:spcAft>
                <a:spcPts val="600"/>
              </a:spcAft>
            </a:pPr>
            <a:r>
              <a:rPr lang="zh-TW" altLang="en-US" sz="1600" dirty="0" smtClean="0">
                <a:solidFill>
                  <a:schemeClr val="accent3"/>
                </a:solidFill>
                <a:latin typeface="標楷體" panose="03000509000000000000" pitchFamily="65" charset="-120"/>
                <a:ea typeface="標楷體" panose="03000509000000000000" pitchFamily="65" charset="-120"/>
                <a:cs typeface="Times New Roman" pitchFamily="18" charset="0"/>
              </a:rPr>
              <a:t>文學院、教育學院、原民中心、國關中心、創新創造力中心：</a:t>
            </a:r>
            <a:endParaRPr lang="en-US" altLang="zh-TW" sz="1600" dirty="0">
              <a:solidFill>
                <a:schemeClr val="accent3"/>
              </a:solidFill>
              <a:latin typeface="標楷體" panose="03000509000000000000" pitchFamily="65" charset="-120"/>
              <a:ea typeface="標楷體" panose="03000509000000000000" pitchFamily="65" charset="-120"/>
              <a:cs typeface="Times New Roman" pitchFamily="18" charset="0"/>
            </a:endParaRPr>
          </a:p>
          <a:p>
            <a:pPr marL="0" lvl="1" indent="0">
              <a:lnSpc>
                <a:spcPts val="2000"/>
              </a:lnSpc>
              <a:spcBef>
                <a:spcPts val="0"/>
              </a:spcBef>
              <a:spcAft>
                <a:spcPts val="600"/>
              </a:spcAft>
              <a:buNone/>
            </a:pPr>
            <a:r>
              <a:rPr lang="en-US" altLang="zh-TW" sz="1600" dirty="0" smtClean="0">
                <a:solidFill>
                  <a:schemeClr val="accent3"/>
                </a:solidFill>
                <a:latin typeface="標楷體" panose="03000509000000000000" pitchFamily="65" charset="-120"/>
                <a:ea typeface="標楷體" panose="03000509000000000000" pitchFamily="65" charset="-120"/>
                <a:cs typeface="Times New Roman" pitchFamily="18" charset="0"/>
              </a:rPr>
              <a:t>    </a:t>
            </a:r>
            <a:r>
              <a:rPr lang="zh-TW" altLang="en-US" sz="1600" dirty="0" smtClean="0">
                <a:solidFill>
                  <a:schemeClr val="tx1"/>
                </a:solidFill>
                <a:latin typeface="標楷體" panose="03000509000000000000" pitchFamily="65" charset="-120"/>
                <a:ea typeface="標楷體" panose="03000509000000000000" pitchFamily="65" charset="-120"/>
                <a:cs typeface="Times New Roman" pitchFamily="18" charset="0"/>
              </a:rPr>
              <a:t>朱</a:t>
            </a:r>
            <a:r>
              <a:rPr lang="zh-TW" altLang="en-US" sz="1600" dirty="0">
                <a:solidFill>
                  <a:schemeClr val="tx1"/>
                </a:solidFill>
                <a:latin typeface="標楷體" panose="03000509000000000000" pitchFamily="65" charset="-120"/>
                <a:ea typeface="標楷體" panose="03000509000000000000" pitchFamily="65" charset="-120"/>
                <a:cs typeface="Times New Roman" pitchFamily="18" charset="0"/>
              </a:rPr>
              <a:t>珊妤，</a:t>
            </a:r>
            <a:r>
              <a:rPr lang="zh-TW" altLang="en-US" sz="1600" dirty="0" smtClean="0">
                <a:solidFill>
                  <a:schemeClr val="tx1"/>
                </a:solidFill>
                <a:latin typeface="標楷體" panose="03000509000000000000" pitchFamily="65" charset="-120"/>
                <a:ea typeface="標楷體" panose="03000509000000000000" pitchFamily="65" charset="-120"/>
                <a:cs typeface="Times New Roman" pitchFamily="18" charset="0"/>
              </a:rPr>
              <a:t>分機６３０８７</a:t>
            </a:r>
            <a:endParaRPr lang="en-US" altLang="zh-TW" sz="1600" dirty="0" smtClean="0">
              <a:solidFill>
                <a:schemeClr val="tx1"/>
              </a:solidFill>
              <a:latin typeface="標楷體" panose="03000509000000000000" pitchFamily="65" charset="-120"/>
              <a:ea typeface="標楷體" panose="03000509000000000000" pitchFamily="65" charset="-120"/>
              <a:cs typeface="Times New Roman" pitchFamily="18" charset="0"/>
            </a:endParaRPr>
          </a:p>
          <a:p>
            <a:pPr marL="0">
              <a:lnSpc>
                <a:spcPts val="3600"/>
              </a:lnSpc>
              <a:spcBef>
                <a:spcPts val="0"/>
              </a:spcBef>
              <a:spcAft>
                <a:spcPts val="600"/>
              </a:spcAft>
            </a:pPr>
            <a:r>
              <a:rPr lang="zh-TW" altLang="en-US" sz="1600" b="0" dirty="0" smtClean="0">
                <a:latin typeface="標楷體" panose="03000509000000000000" pitchFamily="65" charset="-120"/>
                <a:ea typeface="標楷體" panose="03000509000000000000" pitchFamily="65" charset="-120"/>
                <a:cs typeface="Times New Roman" pitchFamily="18" charset="0"/>
              </a:rPr>
              <a:t>科技部計畫</a:t>
            </a:r>
            <a:r>
              <a:rPr lang="en-US" altLang="zh-TW" sz="1600" b="0" dirty="0" smtClean="0">
                <a:latin typeface="標楷體" panose="03000509000000000000" pitchFamily="65" charset="-120"/>
                <a:ea typeface="標楷體" panose="03000509000000000000" pitchFamily="65" charset="-120"/>
                <a:cs typeface="Times New Roman" pitchFamily="18" charset="0"/>
              </a:rPr>
              <a:t>(B)-</a:t>
            </a:r>
            <a:endParaRPr lang="en-US" altLang="zh-TW" sz="1600" dirty="0" smtClean="0">
              <a:solidFill>
                <a:schemeClr val="accent3"/>
              </a:solidFill>
              <a:latin typeface="標楷體" panose="03000509000000000000" pitchFamily="65" charset="-120"/>
              <a:ea typeface="標楷體" panose="03000509000000000000" pitchFamily="65" charset="-120"/>
              <a:cs typeface="Times New Roman" pitchFamily="18" charset="0"/>
            </a:endParaRPr>
          </a:p>
          <a:p>
            <a:pPr marL="0" lvl="1">
              <a:lnSpc>
                <a:spcPts val="2800"/>
              </a:lnSpc>
              <a:spcBef>
                <a:spcPts val="0"/>
              </a:spcBef>
              <a:spcAft>
                <a:spcPts val="600"/>
              </a:spcAft>
            </a:pPr>
            <a:r>
              <a:rPr lang="zh-TW" altLang="en-US" sz="1600" dirty="0" smtClean="0">
                <a:solidFill>
                  <a:schemeClr val="accent3"/>
                </a:solidFill>
                <a:latin typeface="標楷體" panose="03000509000000000000" pitchFamily="65" charset="-120"/>
                <a:ea typeface="標楷體" panose="03000509000000000000" pitchFamily="65" charset="-120"/>
                <a:cs typeface="Times New Roman" pitchFamily="18" charset="0"/>
              </a:rPr>
              <a:t>文學院及</a:t>
            </a:r>
            <a:r>
              <a:rPr lang="zh-TW" altLang="en-US" sz="1600" dirty="0">
                <a:solidFill>
                  <a:schemeClr val="accent3"/>
                </a:solidFill>
                <a:latin typeface="標楷體" panose="03000509000000000000" pitchFamily="65" charset="-120"/>
                <a:ea typeface="標楷體" panose="03000509000000000000" pitchFamily="65" charset="-120"/>
                <a:cs typeface="Times New Roman" pitchFamily="18" charset="0"/>
              </a:rPr>
              <a:t>教育學院</a:t>
            </a:r>
            <a:r>
              <a:rPr lang="zh-TW" altLang="en-US" sz="1600" dirty="0" smtClean="0">
                <a:solidFill>
                  <a:schemeClr val="tx1"/>
                </a:solidFill>
                <a:latin typeface="標楷體" panose="03000509000000000000" pitchFamily="65" charset="-120"/>
                <a:ea typeface="標楷體" panose="03000509000000000000" pitchFamily="65" charset="-120"/>
                <a:cs typeface="Times New Roman" pitchFamily="18" charset="0"/>
              </a:rPr>
              <a:t>：葉淑怡，分機</a:t>
            </a:r>
            <a:r>
              <a:rPr lang="zh-TW" altLang="en-US" sz="1600" dirty="0">
                <a:solidFill>
                  <a:schemeClr val="tx1"/>
                </a:solidFill>
                <a:latin typeface="標楷體" panose="03000509000000000000" pitchFamily="65" charset="-120"/>
                <a:ea typeface="標楷體" panose="03000509000000000000" pitchFamily="65" charset="-120"/>
                <a:cs typeface="Times New Roman" pitchFamily="18" charset="0"/>
              </a:rPr>
              <a:t>６</a:t>
            </a:r>
            <a:r>
              <a:rPr lang="zh-TW" altLang="en-US" sz="1600" dirty="0" smtClean="0">
                <a:solidFill>
                  <a:schemeClr val="tx1"/>
                </a:solidFill>
                <a:latin typeface="標楷體" panose="03000509000000000000" pitchFamily="65" charset="-120"/>
                <a:ea typeface="標楷體" panose="03000509000000000000" pitchFamily="65" charset="-120"/>
                <a:cs typeface="Times New Roman" pitchFamily="18" charset="0"/>
              </a:rPr>
              <a:t>２１９０</a:t>
            </a:r>
            <a:endParaRPr lang="en-US" altLang="zh-TW" sz="1600" dirty="0" smtClean="0">
              <a:solidFill>
                <a:schemeClr val="tx1"/>
              </a:solidFill>
              <a:latin typeface="標楷體" panose="03000509000000000000" pitchFamily="65" charset="-120"/>
              <a:ea typeface="標楷體" panose="03000509000000000000" pitchFamily="65" charset="-120"/>
              <a:cs typeface="Times New Roman" pitchFamily="18" charset="0"/>
            </a:endParaRPr>
          </a:p>
          <a:p>
            <a:pPr marL="0" lvl="1" algn="just">
              <a:lnSpc>
                <a:spcPts val="2800"/>
              </a:lnSpc>
              <a:spcBef>
                <a:spcPts val="0"/>
              </a:spcBef>
              <a:spcAft>
                <a:spcPts val="600"/>
              </a:spcAft>
            </a:pPr>
            <a:r>
              <a:rPr lang="zh-TW" altLang="en-US" sz="1600" dirty="0">
                <a:solidFill>
                  <a:schemeClr val="accent3"/>
                </a:solidFill>
                <a:latin typeface="標楷體" panose="03000509000000000000" pitchFamily="65" charset="-120"/>
                <a:ea typeface="標楷體" panose="03000509000000000000" pitchFamily="65" charset="-120"/>
                <a:cs typeface="Times New Roman" pitchFamily="18" charset="0"/>
              </a:rPr>
              <a:t>商學院及研究中心</a:t>
            </a:r>
            <a:r>
              <a:rPr lang="en-US" altLang="zh-TW" sz="1600" dirty="0">
                <a:solidFill>
                  <a:schemeClr val="accent3"/>
                </a:solidFill>
                <a:latin typeface="標楷體" panose="03000509000000000000" pitchFamily="65" charset="-120"/>
                <a:ea typeface="標楷體" panose="03000509000000000000" pitchFamily="65" charset="-120"/>
                <a:cs typeface="Times New Roman" pitchFamily="18" charset="0"/>
              </a:rPr>
              <a:t>(</a:t>
            </a:r>
            <a:r>
              <a:rPr lang="zh-TW" altLang="en-US" sz="1600" dirty="0">
                <a:solidFill>
                  <a:schemeClr val="accent3"/>
                </a:solidFill>
                <a:latin typeface="標楷體" panose="03000509000000000000" pitchFamily="65" charset="-120"/>
                <a:ea typeface="標楷體" panose="03000509000000000000" pitchFamily="65" charset="-120"/>
                <a:cs typeface="Times New Roman" pitchFamily="18" charset="0"/>
              </a:rPr>
              <a:t>心腦學中心除外</a:t>
            </a:r>
            <a:r>
              <a:rPr lang="en-US" altLang="zh-TW" sz="1600" dirty="0">
                <a:solidFill>
                  <a:schemeClr val="accent3"/>
                </a:solidFill>
                <a:latin typeface="標楷體" panose="03000509000000000000" pitchFamily="65" charset="-120"/>
                <a:ea typeface="標楷體" panose="03000509000000000000" pitchFamily="65" charset="-120"/>
                <a:cs typeface="Times New Roman" pitchFamily="18" charset="0"/>
              </a:rPr>
              <a:t>)</a:t>
            </a:r>
            <a:r>
              <a:rPr lang="zh-TW" altLang="en-US" sz="1600" dirty="0" smtClean="0">
                <a:solidFill>
                  <a:schemeClr val="tx1"/>
                </a:solidFill>
                <a:latin typeface="標楷體" panose="03000509000000000000" pitchFamily="65" charset="-120"/>
                <a:ea typeface="標楷體" panose="03000509000000000000" pitchFamily="65" charset="-120"/>
                <a:cs typeface="Times New Roman" pitchFamily="18" charset="0"/>
              </a:rPr>
              <a:t>：鄧慧婷，分機６２</a:t>
            </a:r>
            <a:r>
              <a:rPr lang="zh-TW" altLang="en-US" sz="1600" dirty="0">
                <a:solidFill>
                  <a:schemeClr val="tx1"/>
                </a:solidFill>
                <a:latin typeface="標楷體" panose="03000509000000000000" pitchFamily="65" charset="-120"/>
                <a:ea typeface="標楷體" panose="03000509000000000000" pitchFamily="65" charset="-120"/>
                <a:cs typeface="Times New Roman" pitchFamily="18" charset="0"/>
              </a:rPr>
              <a:t>０</a:t>
            </a:r>
            <a:r>
              <a:rPr lang="zh-TW" altLang="en-US" sz="1600" dirty="0" smtClean="0">
                <a:solidFill>
                  <a:schemeClr val="tx1"/>
                </a:solidFill>
                <a:latin typeface="標楷體" panose="03000509000000000000" pitchFamily="65" charset="-120"/>
                <a:ea typeface="標楷體" panose="03000509000000000000" pitchFamily="65" charset="-120"/>
                <a:cs typeface="Times New Roman" pitchFamily="18" charset="0"/>
              </a:rPr>
              <a:t>８３</a:t>
            </a:r>
            <a:endParaRPr lang="en-US" altLang="zh-TW" sz="1600" dirty="0">
              <a:solidFill>
                <a:schemeClr val="tx1"/>
              </a:solidFill>
              <a:latin typeface="標楷體" panose="03000509000000000000" pitchFamily="65" charset="-120"/>
              <a:ea typeface="標楷體" panose="03000509000000000000" pitchFamily="65" charset="-120"/>
              <a:cs typeface="Times New Roman" pitchFamily="18" charset="0"/>
            </a:endParaRPr>
          </a:p>
          <a:p>
            <a:pPr marL="0" lvl="1">
              <a:lnSpc>
                <a:spcPts val="2800"/>
              </a:lnSpc>
              <a:spcBef>
                <a:spcPts val="0"/>
              </a:spcBef>
              <a:spcAft>
                <a:spcPts val="600"/>
              </a:spcAft>
            </a:pPr>
            <a:r>
              <a:rPr lang="zh-TW" altLang="en-US" sz="1600" dirty="0">
                <a:solidFill>
                  <a:schemeClr val="accent3"/>
                </a:solidFill>
                <a:latin typeface="標楷體" panose="03000509000000000000" pitchFamily="65" charset="-120"/>
                <a:ea typeface="標楷體" panose="03000509000000000000" pitchFamily="65" charset="-120"/>
                <a:cs typeface="Times New Roman" pitchFamily="18" charset="0"/>
              </a:rPr>
              <a:t>社科院、法學院、國際事務學院及創新國際學院</a:t>
            </a:r>
            <a:r>
              <a:rPr lang="zh-TW" altLang="en-US" sz="1600" dirty="0" smtClean="0">
                <a:solidFill>
                  <a:schemeClr val="tx1"/>
                </a:solidFill>
                <a:latin typeface="標楷體" panose="03000509000000000000" pitchFamily="65" charset="-120"/>
                <a:ea typeface="標楷體" panose="03000509000000000000" pitchFamily="65" charset="-120"/>
                <a:cs typeface="Times New Roman" pitchFamily="18" charset="0"/>
              </a:rPr>
              <a:t>：洪允恩，分機６３０８６</a:t>
            </a:r>
            <a:endParaRPr lang="en-US" altLang="zh-TW" sz="1600" dirty="0" smtClean="0">
              <a:solidFill>
                <a:schemeClr val="tx1"/>
              </a:solidFill>
              <a:latin typeface="標楷體" panose="03000509000000000000" pitchFamily="65" charset="-120"/>
              <a:ea typeface="標楷體" panose="03000509000000000000" pitchFamily="65" charset="-120"/>
              <a:cs typeface="Times New Roman" pitchFamily="18" charset="0"/>
            </a:endParaRPr>
          </a:p>
          <a:p>
            <a:pPr marL="0" lvl="1">
              <a:lnSpc>
                <a:spcPts val="2800"/>
              </a:lnSpc>
              <a:spcBef>
                <a:spcPts val="0"/>
              </a:spcBef>
              <a:spcAft>
                <a:spcPts val="600"/>
              </a:spcAft>
            </a:pPr>
            <a:r>
              <a:rPr lang="zh-TW" altLang="en-US" sz="1600" dirty="0">
                <a:solidFill>
                  <a:schemeClr val="accent3"/>
                </a:solidFill>
                <a:latin typeface="標楷體" panose="03000509000000000000" pitchFamily="65" charset="-120"/>
                <a:ea typeface="標楷體" panose="03000509000000000000" pitchFamily="65" charset="-120"/>
                <a:cs typeface="Times New Roman" pitchFamily="18" charset="0"/>
              </a:rPr>
              <a:t>傳播學院、外語學院、</a:t>
            </a:r>
            <a:r>
              <a:rPr lang="zh-TW" altLang="en-US" sz="1600" dirty="0" smtClean="0">
                <a:solidFill>
                  <a:schemeClr val="accent3"/>
                </a:solidFill>
                <a:latin typeface="標楷體" panose="03000509000000000000" pitchFamily="65" charset="-120"/>
                <a:ea typeface="標楷體" panose="03000509000000000000" pitchFamily="65" charset="-120"/>
                <a:cs typeface="Times New Roman" pitchFamily="18" charset="0"/>
              </a:rPr>
              <a:t>理學院及資訊</a:t>
            </a:r>
            <a:r>
              <a:rPr lang="zh-TW" altLang="en-US" sz="1600" dirty="0">
                <a:solidFill>
                  <a:schemeClr val="accent3"/>
                </a:solidFill>
                <a:latin typeface="標楷體" panose="03000509000000000000" pitchFamily="65" charset="-120"/>
                <a:ea typeface="標楷體" panose="03000509000000000000" pitchFamily="65" charset="-120"/>
                <a:cs typeface="Times New Roman" pitchFamily="18" charset="0"/>
              </a:rPr>
              <a:t>學院、心腦</a:t>
            </a:r>
            <a:r>
              <a:rPr lang="zh-TW" altLang="en-US" sz="1600" dirty="0" smtClean="0">
                <a:solidFill>
                  <a:schemeClr val="accent3"/>
                </a:solidFill>
                <a:latin typeface="標楷體" panose="03000509000000000000" pitchFamily="65" charset="-120"/>
                <a:ea typeface="標楷體" panose="03000509000000000000" pitchFamily="65" charset="-120"/>
                <a:cs typeface="Times New Roman" pitchFamily="18" charset="0"/>
              </a:rPr>
              <a:t>學中心及產</a:t>
            </a:r>
            <a:r>
              <a:rPr lang="zh-TW" altLang="en-US" sz="1600" dirty="0">
                <a:solidFill>
                  <a:schemeClr val="accent3"/>
                </a:solidFill>
                <a:latin typeface="標楷體" panose="03000509000000000000" pitchFamily="65" charset="-120"/>
                <a:ea typeface="標楷體" panose="03000509000000000000" pitchFamily="65" charset="-120"/>
                <a:cs typeface="Times New Roman" pitchFamily="18" charset="0"/>
              </a:rPr>
              <a:t>創</a:t>
            </a:r>
            <a:r>
              <a:rPr lang="zh-TW" altLang="en-US" sz="1600" dirty="0" smtClean="0">
                <a:solidFill>
                  <a:schemeClr val="accent3"/>
                </a:solidFill>
                <a:latin typeface="標楷體" panose="03000509000000000000" pitchFamily="65" charset="-120"/>
                <a:ea typeface="標楷體" panose="03000509000000000000" pitchFamily="65" charset="-120"/>
                <a:cs typeface="Times New Roman" pitchFamily="18" charset="0"/>
              </a:rPr>
              <a:t>中心</a:t>
            </a:r>
            <a:r>
              <a:rPr lang="zh-TW" altLang="en-US" sz="1600" dirty="0" smtClean="0">
                <a:solidFill>
                  <a:schemeClr val="tx1"/>
                </a:solidFill>
                <a:latin typeface="標楷體" panose="03000509000000000000" pitchFamily="65" charset="-120"/>
                <a:ea typeface="標楷體" panose="03000509000000000000" pitchFamily="65" charset="-120"/>
                <a:cs typeface="Times New Roman" pitchFamily="18" charset="0"/>
              </a:rPr>
              <a:t>：陳芝瑩，分機６２</a:t>
            </a:r>
            <a:r>
              <a:rPr lang="zh-TW" altLang="en-US" sz="1600" dirty="0">
                <a:solidFill>
                  <a:schemeClr val="tx1"/>
                </a:solidFill>
                <a:latin typeface="標楷體" panose="03000509000000000000" pitchFamily="65" charset="-120"/>
                <a:ea typeface="標楷體" panose="03000509000000000000" pitchFamily="65" charset="-120"/>
                <a:cs typeface="Times New Roman" pitchFamily="18" charset="0"/>
              </a:rPr>
              <a:t>０</a:t>
            </a:r>
            <a:r>
              <a:rPr lang="zh-TW" altLang="en-US" sz="1600" dirty="0" smtClean="0">
                <a:solidFill>
                  <a:schemeClr val="tx1"/>
                </a:solidFill>
                <a:latin typeface="標楷體" panose="03000509000000000000" pitchFamily="65" charset="-120"/>
                <a:ea typeface="標楷體" panose="03000509000000000000" pitchFamily="65" charset="-120"/>
                <a:cs typeface="Times New Roman" pitchFamily="18" charset="0"/>
              </a:rPr>
              <a:t>８４</a:t>
            </a:r>
            <a:endParaRPr lang="en-US" altLang="zh-TW" sz="1600" dirty="0" smtClean="0">
              <a:solidFill>
                <a:schemeClr val="tx1"/>
              </a:solidFill>
              <a:latin typeface="標楷體" panose="03000509000000000000" pitchFamily="65" charset="-120"/>
              <a:ea typeface="標楷體" panose="03000509000000000000" pitchFamily="65" charset="-120"/>
              <a:cs typeface="Times New Roman" pitchFamily="18" charset="0"/>
            </a:endParaRPr>
          </a:p>
          <a:p>
            <a:pPr marL="0" lvl="1">
              <a:lnSpc>
                <a:spcPts val="2800"/>
              </a:lnSpc>
              <a:spcBef>
                <a:spcPts val="0"/>
              </a:spcBef>
              <a:spcAft>
                <a:spcPts val="600"/>
              </a:spcAft>
            </a:pPr>
            <a:r>
              <a:rPr lang="zh-TW" altLang="en-US" sz="1600" b="0" dirty="0" smtClean="0">
                <a:solidFill>
                  <a:schemeClr val="accent3"/>
                </a:solidFill>
                <a:latin typeface="標楷體" panose="03000509000000000000" pitchFamily="65" charset="-120"/>
                <a:ea typeface="標楷體" panose="03000509000000000000" pitchFamily="65" charset="-120"/>
                <a:cs typeface="Times New Roman" pitchFamily="18" charset="0"/>
              </a:rPr>
              <a:t>科技部補助舉辦研討會</a:t>
            </a:r>
            <a:r>
              <a:rPr lang="zh-TW" altLang="en-US" sz="1600" dirty="0" smtClean="0">
                <a:solidFill>
                  <a:schemeClr val="tx1"/>
                </a:solidFill>
                <a:latin typeface="標楷體" panose="03000509000000000000" pitchFamily="65" charset="-120"/>
                <a:ea typeface="標楷體" panose="03000509000000000000" pitchFamily="65" charset="-120"/>
                <a:cs typeface="Times New Roman" pitchFamily="18" charset="0"/>
              </a:rPr>
              <a:t>：蔡孟蓁，</a:t>
            </a:r>
            <a:r>
              <a:rPr lang="zh-TW" altLang="en-US" sz="1600" dirty="0">
                <a:solidFill>
                  <a:schemeClr val="tx1"/>
                </a:solidFill>
                <a:latin typeface="標楷體" panose="03000509000000000000" pitchFamily="65" charset="-120"/>
                <a:ea typeface="標楷體" panose="03000509000000000000" pitchFamily="65" charset="-120"/>
                <a:cs typeface="Times New Roman" pitchFamily="18" charset="0"/>
              </a:rPr>
              <a:t>分機６</a:t>
            </a:r>
            <a:r>
              <a:rPr lang="zh-TW" altLang="en-US" sz="1600" dirty="0" smtClean="0">
                <a:solidFill>
                  <a:schemeClr val="tx1"/>
                </a:solidFill>
                <a:latin typeface="標楷體" panose="03000509000000000000" pitchFamily="65" charset="-120"/>
                <a:ea typeface="標楷體" panose="03000509000000000000" pitchFamily="65" charset="-120"/>
                <a:cs typeface="Times New Roman" pitchFamily="18" charset="0"/>
              </a:rPr>
              <a:t>３０８４</a:t>
            </a:r>
            <a:endParaRPr lang="en-US" altLang="zh-TW" sz="1600" dirty="0">
              <a:solidFill>
                <a:schemeClr val="tx1"/>
              </a:solidFill>
              <a:latin typeface="標楷體" panose="03000509000000000000" pitchFamily="65" charset="-120"/>
              <a:ea typeface="標楷體" panose="03000509000000000000" pitchFamily="65" charset="-120"/>
              <a:cs typeface="Times New Roman" pitchFamily="18" charset="0"/>
            </a:endParaRP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2</a:t>
            </a:fld>
            <a:endParaRPr lang="zh-TW"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340768"/>
            <a:ext cx="7239000" cy="5256584"/>
          </a:xfrm>
        </p:spPr>
        <p:txBody>
          <a:bodyPr>
            <a:normAutofit fontScale="77500" lnSpcReduction="20000"/>
          </a:bodyPr>
          <a:lstStyle/>
          <a:p>
            <a:r>
              <a:rPr lang="zh-TW" altLang="en-US" dirty="0" smtClean="0">
                <a:latin typeface="標楷體" panose="03000509000000000000" pitchFamily="65" charset="-120"/>
                <a:ea typeface="標楷體" panose="03000509000000000000" pitchFamily="65" charset="-120"/>
              </a:rPr>
              <a:t>科技部專題研究計畫辦理採購案件</a:t>
            </a:r>
            <a:r>
              <a:rPr lang="zh-TW" altLang="en-US" dirty="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應</a:t>
            </a:r>
            <a:r>
              <a:rPr lang="zh-TW" altLang="en-US" dirty="0">
                <a:latin typeface="標楷體" panose="03000509000000000000" pitchFamily="65" charset="-120"/>
                <a:ea typeface="標楷體" panose="03000509000000000000" pitchFamily="65" charset="-120"/>
              </a:rPr>
              <a:t>依經費處理</a:t>
            </a:r>
            <a:r>
              <a:rPr lang="zh-TW" altLang="en-US" dirty="0" smtClean="0">
                <a:latin typeface="標楷體" panose="03000509000000000000" pitchFamily="65" charset="-120"/>
                <a:ea typeface="標楷體" panose="03000509000000000000" pitchFamily="65" charset="-120"/>
              </a:rPr>
              <a:t>原則第</a:t>
            </a:r>
            <a:r>
              <a:rPr lang="en-US" altLang="zh-TW" dirty="0">
                <a:latin typeface="標楷體" panose="03000509000000000000" pitchFamily="65" charset="-120"/>
                <a:ea typeface="標楷體" panose="03000509000000000000" pitchFamily="65" charset="-120"/>
              </a:rPr>
              <a:t>5</a:t>
            </a:r>
            <a:r>
              <a:rPr lang="zh-TW" altLang="en-US" dirty="0" smtClean="0">
                <a:latin typeface="標楷體" panose="03000509000000000000" pitchFamily="65" charset="-120"/>
                <a:ea typeface="標楷體" panose="03000509000000000000" pitchFamily="65" charset="-120"/>
              </a:rPr>
              <a:t>點規定，依本校</a:t>
            </a:r>
            <a:r>
              <a:rPr lang="zh-TW" altLang="en-US" dirty="0">
                <a:latin typeface="標楷體" panose="03000509000000000000" pitchFamily="65" charset="-120"/>
                <a:ea typeface="標楷體" panose="03000509000000000000" pitchFamily="65" charset="-120"/>
              </a:rPr>
              <a:t>科學技術研究發展採購</a:t>
            </a:r>
            <a:r>
              <a:rPr lang="zh-TW" altLang="en-US" dirty="0" smtClean="0">
                <a:latin typeface="標楷體" panose="03000509000000000000" pitchFamily="65" charset="-120"/>
                <a:ea typeface="標楷體" panose="03000509000000000000" pitchFamily="65" charset="-120"/>
              </a:rPr>
              <a:t>作業要點辦理。</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採購金額</a:t>
            </a:r>
            <a:r>
              <a:rPr lang="en-US" altLang="zh-TW" dirty="0" smtClean="0">
                <a:latin typeface="標楷體" panose="03000509000000000000" pitchFamily="65" charset="-120"/>
                <a:ea typeface="標楷體" panose="03000509000000000000" pitchFamily="65" charset="-120"/>
              </a:rPr>
              <a:t>10</a:t>
            </a:r>
            <a:r>
              <a:rPr lang="zh-TW" altLang="en-US" dirty="0" smtClean="0">
                <a:latin typeface="標楷體" panose="03000509000000000000" pitchFamily="65" charset="-120"/>
                <a:ea typeface="標楷體" panose="03000509000000000000" pitchFamily="65" charset="-120"/>
              </a:rPr>
              <a:t>萬元以下：免請購，可直接辦理採購結報</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可逕洽廠商辦理，免事前填寫請購單，惟不得規避分批辦理採購。</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結報時，發票或收據等支出憑證必需載明採購名稱及數量、單價及總價等，或以其他相關清單佐證，或由經手人</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科技部計畫為計畫主持人</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詳細註明並簽名。</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採購金額逾</a:t>
            </a:r>
            <a:r>
              <a:rPr lang="en-US" altLang="zh-TW" dirty="0" smtClean="0">
                <a:latin typeface="標楷體" panose="03000509000000000000" pitchFamily="65" charset="-120"/>
                <a:ea typeface="標楷體" panose="03000509000000000000" pitchFamily="65" charset="-120"/>
              </a:rPr>
              <a:t>10</a:t>
            </a:r>
            <a:r>
              <a:rPr lang="zh-TW" altLang="en-US" dirty="0" smtClean="0">
                <a:latin typeface="標楷體" panose="03000509000000000000" pitchFamily="65" charset="-120"/>
                <a:ea typeface="標楷體" panose="03000509000000000000" pitchFamily="65" charset="-120"/>
              </a:rPr>
              <a:t>萬元且在</a:t>
            </a:r>
            <a:r>
              <a:rPr lang="en-US" altLang="zh-TW" dirty="0" smtClean="0">
                <a:latin typeface="標楷體" panose="03000509000000000000" pitchFamily="65" charset="-120"/>
                <a:ea typeface="標楷體" panose="03000509000000000000" pitchFamily="65" charset="-120"/>
              </a:rPr>
              <a:t>30</a:t>
            </a:r>
            <a:r>
              <a:rPr lang="zh-TW" altLang="en-US" dirty="0" smtClean="0">
                <a:latin typeface="標楷體" panose="03000509000000000000" pitchFamily="65" charset="-120"/>
                <a:ea typeface="標楷體" panose="03000509000000000000" pitchFamily="65" charset="-120"/>
              </a:rPr>
              <a:t>萬元以下：應填寫科研採購請購單，奉核後可</a:t>
            </a:r>
            <a:r>
              <a:rPr lang="zh-TW" altLang="en-US" dirty="0">
                <a:latin typeface="標楷體" panose="03000509000000000000" pitchFamily="65" charset="-120"/>
                <a:ea typeface="標楷體" panose="03000509000000000000" pitchFamily="65" charset="-120"/>
              </a:rPr>
              <a:t>直接辦理</a:t>
            </a:r>
            <a:r>
              <a:rPr lang="zh-TW" altLang="en-US" dirty="0" smtClean="0">
                <a:latin typeface="標楷體" panose="03000509000000000000" pitchFamily="65" charset="-120"/>
                <a:ea typeface="標楷體" panose="03000509000000000000" pitchFamily="65" charset="-120"/>
              </a:rPr>
              <a:t>採購結報</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應事前填寫科研採購請</a:t>
            </a:r>
            <a:r>
              <a:rPr lang="zh-TW" altLang="en-US" dirty="0">
                <a:latin typeface="標楷體" panose="03000509000000000000" pitchFamily="65" charset="-120"/>
                <a:ea typeface="標楷體" panose="03000509000000000000" pitchFamily="65" charset="-120"/>
              </a:rPr>
              <a:t>購</a:t>
            </a:r>
            <a:r>
              <a:rPr lang="zh-TW" altLang="en-US" dirty="0" smtClean="0">
                <a:latin typeface="標楷體" panose="03000509000000000000" pitchFamily="65" charset="-120"/>
                <a:ea typeface="標楷體" panose="03000509000000000000" pitchFamily="65" charset="-120"/>
              </a:rPr>
              <a:t>單，奉核後可逕</a:t>
            </a:r>
            <a:r>
              <a:rPr lang="zh-TW" altLang="en-US" dirty="0">
                <a:latin typeface="標楷體" panose="03000509000000000000" pitchFamily="65" charset="-120"/>
                <a:ea typeface="標楷體" panose="03000509000000000000" pitchFamily="65" charset="-120"/>
              </a:rPr>
              <a:t>洽廠商</a:t>
            </a:r>
            <a:r>
              <a:rPr lang="zh-TW" altLang="en-US" dirty="0" smtClean="0">
                <a:latin typeface="標楷體" panose="03000509000000000000" pitchFamily="65" charset="-120"/>
                <a:ea typeface="標楷體" panose="03000509000000000000" pitchFamily="65" charset="-120"/>
              </a:rPr>
              <a:t>辦理。</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結報時</a:t>
            </a:r>
            <a:r>
              <a:rPr lang="zh-TW" altLang="en-US" dirty="0" smtClean="0">
                <a:latin typeface="標楷體" panose="03000509000000000000" pitchFamily="65" charset="-120"/>
                <a:ea typeface="標楷體" panose="03000509000000000000" pitchFamily="65" charset="-120"/>
              </a:rPr>
              <a:t>，除附檢附發票</a:t>
            </a:r>
            <a:r>
              <a:rPr lang="zh-TW" altLang="en-US" dirty="0">
                <a:latin typeface="標楷體" panose="03000509000000000000" pitchFamily="65" charset="-120"/>
                <a:ea typeface="標楷體" panose="03000509000000000000" pitchFamily="65" charset="-120"/>
              </a:rPr>
              <a:t>或收據等支出</a:t>
            </a:r>
            <a:r>
              <a:rPr lang="zh-TW" altLang="en-US" dirty="0" smtClean="0">
                <a:latin typeface="標楷體" panose="03000509000000000000" pitchFamily="65" charset="-120"/>
                <a:ea typeface="標楷體" panose="03000509000000000000" pitchFamily="65" charset="-120"/>
              </a:rPr>
              <a:t>憑證外，亦應檢附奉核之請購單。</a:t>
            </a:r>
            <a:endParaRPr lang="en-US" altLang="zh-TW" dirty="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採購</a:t>
            </a:r>
            <a:r>
              <a:rPr lang="zh-TW" altLang="en-US" dirty="0">
                <a:latin typeface="標楷體" panose="03000509000000000000" pitchFamily="65" charset="-120"/>
                <a:ea typeface="標楷體" panose="03000509000000000000" pitchFamily="65" charset="-120"/>
              </a:rPr>
              <a:t>金額</a:t>
            </a:r>
            <a:r>
              <a:rPr lang="zh-TW" altLang="en-US" dirty="0" smtClean="0">
                <a:latin typeface="標楷體" panose="03000509000000000000" pitchFamily="65" charset="-120"/>
                <a:ea typeface="標楷體" panose="03000509000000000000" pitchFamily="65" charset="-120"/>
              </a:rPr>
              <a:t>逾</a:t>
            </a:r>
            <a:r>
              <a:rPr lang="en-US" altLang="zh-TW" dirty="0" smtClean="0">
                <a:latin typeface="標楷體" panose="03000509000000000000" pitchFamily="65" charset="-120"/>
                <a:ea typeface="標楷體" panose="03000509000000000000" pitchFamily="65" charset="-120"/>
              </a:rPr>
              <a:t>30</a:t>
            </a:r>
            <a:r>
              <a:rPr lang="zh-TW" altLang="en-US" dirty="0">
                <a:latin typeface="標楷體" panose="03000509000000000000" pitchFamily="65" charset="-120"/>
                <a:ea typeface="標楷體" panose="03000509000000000000" pitchFamily="65" charset="-120"/>
              </a:rPr>
              <a:t>萬元：需先辦理請</a:t>
            </a:r>
            <a:r>
              <a:rPr lang="zh-TW" altLang="en-US" dirty="0" smtClean="0">
                <a:latin typeface="標楷體" panose="03000509000000000000" pitchFamily="65" charset="-120"/>
                <a:ea typeface="標楷體" panose="03000509000000000000" pitchFamily="65" charset="-120"/>
              </a:rPr>
              <a:t>購</a:t>
            </a:r>
            <a:endParaRPr lang="en-US" altLang="zh-TW" dirty="0" smtClean="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應事前填寫科研採購請購</a:t>
            </a:r>
            <a:r>
              <a:rPr lang="zh-TW" altLang="en-US" dirty="0" smtClean="0">
                <a:latin typeface="標楷體" panose="03000509000000000000" pitchFamily="65" charset="-120"/>
                <a:ea typeface="標楷體" panose="03000509000000000000" pitchFamily="65" charset="-120"/>
              </a:rPr>
              <a:t>單，視採購金額決定採購單位。</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採購流程及應辦理事項依本校科研採購作業要點辦理。</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由採購單位辦理經費結報。</a:t>
            </a:r>
            <a:endParaRPr lang="en-US" altLang="zh-TW" dirty="0" smtClean="0">
              <a:latin typeface="標楷體" panose="03000509000000000000" pitchFamily="65" charset="-120"/>
              <a:ea typeface="標楷體" panose="03000509000000000000" pitchFamily="65" charset="-120"/>
            </a:endParaRPr>
          </a:p>
          <a:p>
            <a:pPr>
              <a:lnSpc>
                <a:spcPct val="120000"/>
              </a:lnSpc>
              <a:spcBef>
                <a:spcPts val="1800"/>
              </a:spcBef>
            </a:pPr>
            <a:r>
              <a:rPr lang="zh-TW" altLang="en-US" dirty="0" smtClean="0">
                <a:latin typeface="標楷體" panose="03000509000000000000" pitchFamily="65" charset="-120"/>
                <a:ea typeface="標楷體" panose="03000509000000000000" pitchFamily="65" charset="-120"/>
              </a:rPr>
              <a:t>圖書</a:t>
            </a:r>
            <a:r>
              <a:rPr lang="zh-TW" altLang="en-US" dirty="0">
                <a:latin typeface="標楷體" panose="03000509000000000000" pitchFamily="65" charset="-120"/>
                <a:ea typeface="標楷體" panose="03000509000000000000" pitchFamily="65" charset="-120"/>
              </a:rPr>
              <a:t>採購不分金額均為圖書館。</a:t>
            </a:r>
            <a:endParaRPr lang="en-US" altLang="zh-TW" dirty="0" smtClean="0">
              <a:latin typeface="標楷體" panose="03000509000000000000" pitchFamily="65" charset="-120"/>
              <a:ea typeface="標楷體" panose="03000509000000000000" pitchFamily="65" charset="-120"/>
            </a:endParaRPr>
          </a:p>
        </p:txBody>
      </p:sp>
      <p:sp>
        <p:nvSpPr>
          <p:cNvPr id="3" name="標題 2"/>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採購相關行政流程</a:t>
            </a:r>
            <a:r>
              <a:rPr lang="en-US" altLang="zh-TW" dirty="0" smtClean="0">
                <a:latin typeface="標楷體" panose="03000509000000000000" pitchFamily="65" charset="-120"/>
                <a:ea typeface="標楷體" panose="03000509000000000000" pitchFamily="65" charset="-120"/>
              </a:rPr>
              <a:t>(3/3)</a:t>
            </a:r>
            <a:endParaRPr lang="zh-TW" altLang="en-US"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20</a:t>
            </a:fld>
            <a:endParaRPr lang="zh-TW" altLang="en-US"/>
          </a:p>
        </p:txBody>
      </p:sp>
    </p:spTree>
    <p:extLst>
      <p:ext uri="{BB962C8B-B14F-4D97-AF65-F5344CB8AC3E}">
        <p14:creationId xmlns:p14="http://schemas.microsoft.com/office/powerpoint/2010/main" val="37612800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經費報支與結案</a:t>
            </a:r>
            <a:endParaRPr lang="zh-TW" altLang="en-US" dirty="0">
              <a:latin typeface="標楷體" panose="03000509000000000000" pitchFamily="65" charset="-120"/>
              <a:ea typeface="標楷體" panose="03000509000000000000" pitchFamily="65" charset="-120"/>
            </a:endParaRPr>
          </a:p>
        </p:txBody>
      </p:sp>
      <p:sp>
        <p:nvSpPr>
          <p:cNvPr id="6" name="文字版面配置區 5"/>
          <p:cNvSpPr>
            <a:spLocks noGrp="1"/>
          </p:cNvSpPr>
          <p:nvPr>
            <p:ph type="body" idx="1"/>
          </p:nvPr>
        </p:nvSpPr>
        <p:spPr/>
        <p:txBody>
          <a:bodyPr/>
          <a:lstStyle/>
          <a:p>
            <a:endParaRPr lang="zh-TW"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重點提示</a:t>
            </a:r>
            <a:r>
              <a:rPr lang="en-US" altLang="zh-TW" dirty="0" smtClean="0">
                <a:latin typeface="標楷體" panose="03000509000000000000" pitchFamily="65" charset="-120"/>
                <a:ea typeface="標楷體" panose="03000509000000000000" pitchFamily="65" charset="-120"/>
                <a:cs typeface="Times New Roman" pitchFamily="18" charset="0"/>
              </a:rPr>
              <a:t>(1/3)</a:t>
            </a:r>
            <a:endParaRPr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p:txBody>
          <a:bodyPr>
            <a:normAutofit/>
          </a:bodyPr>
          <a:lstStyle/>
          <a:p>
            <a:r>
              <a:rPr lang="zh-TW" altLang="en-US" b="0" dirty="0" smtClean="0">
                <a:latin typeface="標楷體" panose="03000509000000000000" pitchFamily="65" charset="-120"/>
                <a:ea typeface="標楷體" panose="03000509000000000000" pitchFamily="65" charset="-120"/>
              </a:rPr>
              <a:t>經費動支原則：</a:t>
            </a:r>
            <a:r>
              <a:rPr lang="zh-TW" altLang="en-US" b="0" dirty="0" smtClean="0">
                <a:solidFill>
                  <a:srgbClr val="FF0000"/>
                </a:solidFill>
                <a:latin typeface="標楷體" panose="03000509000000000000" pitchFamily="65" charset="-120"/>
                <a:ea typeface="標楷體" panose="03000509000000000000" pitchFamily="65" charset="-120"/>
              </a:rPr>
              <a:t>需與計畫相關，且需為計畫執行期間內之支出。</a:t>
            </a:r>
            <a:endParaRPr lang="en-US" altLang="zh-TW" b="0" dirty="0" smtClean="0">
              <a:solidFill>
                <a:srgbClr val="FF0000"/>
              </a:solidFill>
              <a:latin typeface="標楷體" panose="03000509000000000000" pitchFamily="65" charset="-120"/>
              <a:ea typeface="標楷體" panose="03000509000000000000" pitchFamily="65" charset="-120"/>
            </a:endParaRPr>
          </a:p>
          <a:p>
            <a:r>
              <a:rPr lang="zh-TW" altLang="en-US" b="0" dirty="0" smtClean="0">
                <a:solidFill>
                  <a:srgbClr val="FF0000"/>
                </a:solidFill>
                <a:latin typeface="標楷體" panose="03000509000000000000" pitchFamily="65" charset="-120"/>
                <a:ea typeface="標楷體" panose="03000509000000000000" pitchFamily="65" charset="-120"/>
              </a:rPr>
              <a:t>計畫主持人執行研究計畫，應依補助用途支用，並對各項支出所提出支出憑證之支付事實真實性負責，如有不實應負相關責任。</a:t>
            </a:r>
            <a:r>
              <a:rPr lang="en-US" altLang="zh-TW" b="0" dirty="0" smtClean="0">
                <a:latin typeface="標楷體" panose="03000509000000000000" pitchFamily="65" charset="-120"/>
                <a:ea typeface="標楷體" panose="03000509000000000000" pitchFamily="65" charset="-120"/>
              </a:rPr>
              <a:t>(</a:t>
            </a:r>
            <a:r>
              <a:rPr lang="zh-TW" altLang="en-US" b="0" dirty="0" smtClean="0">
                <a:latin typeface="標楷體" panose="03000509000000000000" pitchFamily="65" charset="-120"/>
                <a:ea typeface="標楷體" panose="03000509000000000000" pitchFamily="65" charset="-120"/>
              </a:rPr>
              <a:t>科技部補助專題研究計畫作業要點第</a:t>
            </a:r>
            <a:r>
              <a:rPr lang="en-US" altLang="zh-TW" b="0" dirty="0" smtClean="0">
                <a:latin typeface="標楷體" panose="03000509000000000000" pitchFamily="65" charset="-120"/>
                <a:ea typeface="標楷體" panose="03000509000000000000" pitchFamily="65" charset="-120"/>
              </a:rPr>
              <a:t>24</a:t>
            </a:r>
            <a:r>
              <a:rPr lang="zh-TW" altLang="en-US" b="0" dirty="0" smtClean="0">
                <a:latin typeface="標楷體" panose="03000509000000000000" pitchFamily="65" charset="-120"/>
                <a:ea typeface="標楷體" panose="03000509000000000000" pitchFamily="65" charset="-120"/>
              </a:rPr>
              <a:t>條</a:t>
            </a:r>
            <a:r>
              <a:rPr lang="en-US" altLang="zh-TW" b="0" dirty="0" smtClean="0">
                <a:latin typeface="標楷體" panose="03000509000000000000" pitchFamily="65" charset="-120"/>
                <a:ea typeface="標楷體" panose="03000509000000000000" pitchFamily="65" charset="-120"/>
              </a:rPr>
              <a:t>)</a:t>
            </a:r>
          </a:p>
          <a:p>
            <a:r>
              <a:rPr lang="zh-TW" altLang="en-US" b="0" dirty="0" smtClean="0">
                <a:latin typeface="標楷體" panose="03000509000000000000" pitchFamily="65" charset="-120"/>
                <a:ea typeface="標楷體" panose="03000509000000000000" pitchFamily="65" charset="-120"/>
              </a:rPr>
              <a:t>報帳資料各修改處或說明處，皆需</a:t>
            </a:r>
            <a:r>
              <a:rPr lang="zh-TW" altLang="en-US" b="0" dirty="0" smtClean="0">
                <a:solidFill>
                  <a:srgbClr val="FF0000"/>
                </a:solidFill>
                <a:latin typeface="標楷體" panose="03000509000000000000" pitchFamily="65" charset="-120"/>
                <a:ea typeface="標楷體" panose="03000509000000000000" pitchFamily="65" charset="-120"/>
              </a:rPr>
              <a:t>計畫主持人</a:t>
            </a:r>
            <a:r>
              <a:rPr lang="zh-TW" altLang="en-US" b="0" dirty="0" smtClean="0">
                <a:latin typeface="標楷體" panose="03000509000000000000" pitchFamily="65" charset="-120"/>
                <a:ea typeface="標楷體" panose="03000509000000000000" pitchFamily="65" charset="-120"/>
              </a:rPr>
              <a:t>簽名或蓋章。</a:t>
            </a:r>
            <a:endParaRPr lang="en-US" altLang="zh-TW" b="0" dirty="0" smtClean="0">
              <a:latin typeface="標楷體" panose="03000509000000000000" pitchFamily="65" charset="-120"/>
              <a:ea typeface="標楷體" panose="03000509000000000000" pitchFamily="65" charset="-120"/>
            </a:endParaRPr>
          </a:p>
          <a:p>
            <a:endParaRPr lang="zh-TW" altLang="en-US" b="0" dirty="0"/>
          </a:p>
        </p:txBody>
      </p:sp>
      <p:sp>
        <p:nvSpPr>
          <p:cNvPr id="6" name="投影片編號版面配置區 5"/>
          <p:cNvSpPr>
            <a:spLocks noGrp="1"/>
          </p:cNvSpPr>
          <p:nvPr>
            <p:ph type="sldNum" sz="quarter" idx="12"/>
          </p:nvPr>
        </p:nvSpPr>
        <p:spPr/>
        <p:txBody>
          <a:bodyPr/>
          <a:lstStyle/>
          <a:p>
            <a:fld id="{58A380AB-936D-4527-96E3-67EC2F507ECF}" type="slidenum">
              <a:rPr lang="zh-TW" altLang="en-US" smtClean="0"/>
              <a:pPr/>
              <a:t>22</a:t>
            </a:fld>
            <a:endParaRPr lang="zh-TW"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重點提示</a:t>
            </a:r>
            <a:r>
              <a:rPr lang="en-US" altLang="zh-TW" dirty="0" smtClean="0">
                <a:latin typeface="標楷體" panose="03000509000000000000" pitchFamily="65" charset="-120"/>
                <a:ea typeface="標楷體" panose="03000509000000000000" pitchFamily="65" charset="-120"/>
                <a:cs typeface="Times New Roman" pitchFamily="18" charset="0"/>
              </a:rPr>
              <a:t>(2/3)</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lstStyle/>
          <a:p>
            <a:r>
              <a:rPr lang="zh-TW" altLang="en-US" b="0" dirty="0" smtClean="0">
                <a:latin typeface="標楷體" panose="03000509000000000000" pitchFamily="65" charset="-120"/>
                <a:ea typeface="標楷體" panose="03000509000000000000" pitchFamily="65" charset="-120"/>
              </a:rPr>
              <a:t>政大統編：</a:t>
            </a:r>
            <a:r>
              <a:rPr lang="en-US" altLang="zh-TW" b="0" u="sng" dirty="0" smtClean="0">
                <a:solidFill>
                  <a:srgbClr val="FF0000"/>
                </a:solidFill>
                <a:latin typeface="標楷體" panose="03000509000000000000" pitchFamily="65" charset="-120"/>
                <a:ea typeface="標楷體" panose="03000509000000000000" pitchFamily="65" charset="-120"/>
              </a:rPr>
              <a:t>03807654</a:t>
            </a:r>
          </a:p>
          <a:p>
            <a:r>
              <a:rPr lang="zh-TW" altLang="en-US" b="0" dirty="0" smtClean="0">
                <a:latin typeface="標楷體" panose="03000509000000000000" pitchFamily="65" charset="-120"/>
                <a:ea typeface="標楷體" panose="03000509000000000000" pitchFamily="65" charset="-120"/>
              </a:rPr>
              <a:t>買受人：</a:t>
            </a:r>
            <a:r>
              <a:rPr lang="zh-TW" altLang="en-US" b="0" dirty="0" smtClean="0">
                <a:solidFill>
                  <a:srgbClr val="FF0000"/>
                </a:solidFill>
                <a:latin typeface="標楷體" panose="03000509000000000000" pitchFamily="65" charset="-120"/>
                <a:ea typeface="標楷體" panose="03000509000000000000" pitchFamily="65" charset="-120"/>
              </a:rPr>
              <a:t>國立政治大學</a:t>
            </a:r>
            <a:endParaRPr lang="en-US" altLang="zh-TW" b="0" dirty="0" smtClean="0">
              <a:solidFill>
                <a:srgbClr val="FF0000"/>
              </a:solidFill>
              <a:latin typeface="標楷體" panose="03000509000000000000" pitchFamily="65" charset="-120"/>
              <a:ea typeface="標楷體" panose="03000509000000000000" pitchFamily="65" charset="-120"/>
            </a:endParaRPr>
          </a:p>
          <a:p>
            <a:r>
              <a:rPr lang="zh-TW" altLang="zh-TW" b="0" dirty="0" smtClean="0">
                <a:latin typeface="標楷體" panose="03000509000000000000" pitchFamily="65" charset="-120"/>
                <a:ea typeface="標楷體" panose="03000509000000000000" pitchFamily="65" charset="-120"/>
              </a:rPr>
              <a:t>辦理經費</a:t>
            </a:r>
            <a:r>
              <a:rPr lang="zh-TW" altLang="en-US" b="0" dirty="0" smtClean="0">
                <a:latin typeface="標楷體" panose="03000509000000000000" pitchFamily="65" charset="-120"/>
                <a:ea typeface="標楷體" panose="03000509000000000000" pitchFamily="65" charset="-120"/>
              </a:rPr>
              <a:t>報支時</a:t>
            </a:r>
            <a:r>
              <a:rPr lang="zh-TW" altLang="zh-TW" b="0" dirty="0" smtClean="0">
                <a:latin typeface="標楷體" panose="03000509000000000000" pitchFamily="65" charset="-120"/>
                <a:ea typeface="標楷體" panose="03000509000000000000" pitchFamily="65" charset="-120"/>
              </a:rPr>
              <a:t>，應將</a:t>
            </a:r>
            <a:r>
              <a:rPr lang="zh-TW" altLang="en-US" b="0" dirty="0" smtClean="0">
                <a:latin typeface="標楷體" panose="03000509000000000000" pitchFamily="65" charset="-120"/>
                <a:ea typeface="標楷體" panose="03000509000000000000" pitchFamily="65" charset="-120"/>
              </a:rPr>
              <a:t>支出</a:t>
            </a:r>
            <a:r>
              <a:rPr lang="zh-TW" altLang="zh-TW" b="0" dirty="0" smtClean="0">
                <a:latin typeface="標楷體" panose="03000509000000000000" pitchFamily="65" charset="-120"/>
                <a:ea typeface="標楷體" panose="03000509000000000000" pitchFamily="65" charset="-120"/>
              </a:rPr>
              <a:t>憑證</a:t>
            </a:r>
            <a:r>
              <a:rPr lang="en-US" altLang="zh-TW" b="0" dirty="0" smtClean="0">
                <a:latin typeface="標楷體" panose="03000509000000000000" pitchFamily="65" charset="-120"/>
                <a:ea typeface="標楷體" panose="03000509000000000000" pitchFamily="65" charset="-120"/>
              </a:rPr>
              <a:t> (</a:t>
            </a:r>
            <a:r>
              <a:rPr lang="zh-TW" altLang="zh-TW" b="0" dirty="0" smtClean="0">
                <a:latin typeface="標楷體" panose="03000509000000000000" pitchFamily="65" charset="-120"/>
                <a:ea typeface="標楷體" panose="03000509000000000000" pitchFamily="65" charset="-120"/>
              </a:rPr>
              <a:t>收據、發票、領款收據</a:t>
            </a:r>
            <a:r>
              <a:rPr lang="zh-TW" altLang="en-US" b="0" dirty="0" smtClean="0">
                <a:latin typeface="標楷體" panose="03000509000000000000" pitchFamily="65" charset="-120"/>
                <a:ea typeface="標楷體" panose="03000509000000000000" pitchFamily="65" charset="-120"/>
              </a:rPr>
              <a:t>、現金領據</a:t>
            </a:r>
            <a:r>
              <a:rPr lang="zh-TW" altLang="zh-TW" b="0" dirty="0" smtClean="0">
                <a:latin typeface="標楷體" panose="03000509000000000000" pitchFamily="65" charset="-120"/>
                <a:ea typeface="標楷體" panose="03000509000000000000" pitchFamily="65" charset="-120"/>
              </a:rPr>
              <a:t>等</a:t>
            </a:r>
            <a:r>
              <a:rPr lang="en-US" altLang="zh-TW" b="0" dirty="0" smtClean="0">
                <a:latin typeface="標楷體" panose="03000509000000000000" pitchFamily="65" charset="-120"/>
                <a:ea typeface="標楷體" panose="03000509000000000000" pitchFamily="65" charset="-120"/>
              </a:rPr>
              <a:t>) </a:t>
            </a:r>
            <a:r>
              <a:rPr lang="zh-TW" altLang="zh-TW" b="0" dirty="0" smtClean="0">
                <a:latin typeface="標楷體" panose="03000509000000000000" pitchFamily="65" charset="-120"/>
                <a:ea typeface="標楷體" panose="03000509000000000000" pitchFamily="65" charset="-120"/>
              </a:rPr>
              <a:t>黏貼於支出憑證</a:t>
            </a:r>
            <a:r>
              <a:rPr lang="zh-TW" altLang="en-US" b="0" dirty="0" smtClean="0">
                <a:latin typeface="標楷體" panose="03000509000000000000" pitchFamily="65" charset="-120"/>
                <a:ea typeface="標楷體" panose="03000509000000000000" pitchFamily="65" charset="-120"/>
              </a:rPr>
              <a:t>黏</a:t>
            </a:r>
            <a:r>
              <a:rPr lang="zh-TW" altLang="zh-TW" b="0" dirty="0" smtClean="0">
                <a:latin typeface="標楷體" panose="03000509000000000000" pitchFamily="65" charset="-120"/>
                <a:ea typeface="標楷體" panose="03000509000000000000" pitchFamily="65" charset="-120"/>
              </a:rPr>
              <a:t>存單並與核准簽案或契約等相關文件一併送審。</a:t>
            </a:r>
          </a:p>
          <a:p>
            <a:r>
              <a:rPr lang="zh-TW" altLang="en-US" b="0" dirty="0" smtClean="0">
                <a:latin typeface="標楷體" panose="03000509000000000000" pitchFamily="65" charset="-120"/>
                <a:ea typeface="標楷體" panose="03000509000000000000" pitchFamily="65" charset="-120"/>
              </a:rPr>
              <a:t>有兩種以上不同經費來源分攤經費，應填具支出科目分攤表。</a:t>
            </a:r>
            <a:endParaRPr lang="en-US" altLang="zh-TW" b="0" dirty="0" smtClean="0">
              <a:latin typeface="標楷體" panose="03000509000000000000" pitchFamily="65" charset="-120"/>
              <a:ea typeface="標楷體" panose="03000509000000000000" pitchFamily="65" charset="-120"/>
            </a:endParaRPr>
          </a:p>
          <a:p>
            <a:endParaRPr lang="en-US" altLang="zh-TW" dirty="0" smtClean="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23</a:t>
            </a:fld>
            <a:endParaRPr lang="zh-TW"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zh-TW" altLang="en-US" dirty="0" smtClean="0">
                <a:latin typeface="標楷體" panose="03000509000000000000" pitchFamily="65" charset="-120"/>
                <a:ea typeface="標楷體" panose="03000509000000000000" pitchFamily="65" charset="-120"/>
              </a:rPr>
              <a:t>重點提示</a:t>
            </a:r>
            <a:r>
              <a:rPr lang="en-US" altLang="zh-TW" dirty="0" smtClean="0">
                <a:latin typeface="標楷體" panose="03000509000000000000" pitchFamily="65" charset="-120"/>
                <a:ea typeface="標楷體" panose="03000509000000000000" pitchFamily="65" charset="-120"/>
                <a:cs typeface="Times New Roman" pitchFamily="18" charset="0"/>
              </a:rPr>
              <a:t>(3/3)</a:t>
            </a:r>
            <a:endParaRPr lang="zh-TW" altLang="en-US" dirty="0">
              <a:latin typeface="標楷體" panose="03000509000000000000" pitchFamily="65" charset="-120"/>
              <a:ea typeface="標楷體" panose="03000509000000000000" pitchFamily="65" charset="-120"/>
            </a:endParaRPr>
          </a:p>
        </p:txBody>
      </p:sp>
      <p:sp>
        <p:nvSpPr>
          <p:cNvPr id="24579" name="Rectangle 3"/>
          <p:cNvSpPr>
            <a:spLocks noGrp="1" noChangeArrowheads="1"/>
          </p:cNvSpPr>
          <p:nvPr>
            <p:ph idx="1"/>
          </p:nvPr>
        </p:nvSpPr>
        <p:spPr/>
        <p:txBody>
          <a:bodyPr>
            <a:normAutofit fontScale="92500"/>
          </a:bodyPr>
          <a:lstStyle/>
          <a:p>
            <a:r>
              <a:rPr lang="zh-TW" altLang="en-US" b="0" dirty="0" smtClean="0">
                <a:latin typeface="標楷體" panose="03000509000000000000" pitchFamily="65" charset="-120"/>
                <a:ea typeface="標楷體" panose="03000509000000000000" pitchFamily="65" charset="-120"/>
              </a:rPr>
              <a:t>科技部計畫經費不得報支以下項目：</a:t>
            </a:r>
            <a:endParaRPr lang="en-US" altLang="zh-TW" b="0" dirty="0" smtClean="0">
              <a:solidFill>
                <a:srgbClr val="FF0000"/>
              </a:solidFill>
              <a:latin typeface="標楷體" panose="03000509000000000000" pitchFamily="65" charset="-120"/>
              <a:ea typeface="標楷體" panose="03000509000000000000" pitchFamily="65" charset="-120"/>
            </a:endParaRPr>
          </a:p>
          <a:p>
            <a:pPr lvl="1"/>
            <a:r>
              <a:rPr lang="zh-TW" altLang="en-US" dirty="0" smtClean="0">
                <a:solidFill>
                  <a:srgbClr val="FF0000"/>
                </a:solidFill>
                <a:latin typeface="標楷體" panose="03000509000000000000" pitchFamily="65" charset="-120"/>
                <a:ea typeface="標楷體" panose="03000509000000000000" pitchFamily="65" charset="-120"/>
              </a:rPr>
              <a:t>與研究計畫無關之開支或非執行期限內之開支。</a:t>
            </a:r>
            <a:endParaRPr lang="en-US" altLang="zh-TW" dirty="0" smtClean="0">
              <a:solidFill>
                <a:srgbClr val="FF0000"/>
              </a:solidFill>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與科技部科發基金補助經費無關之任何墊撥款項。</a:t>
            </a:r>
            <a:endParaRPr lang="zh-TW" altLang="en-US" dirty="0" smtClean="0">
              <a:solidFill>
                <a:srgbClr val="FF0000"/>
              </a:solidFill>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購買土地或執行機構本身庫存之物資及現有之設備。</a:t>
            </a:r>
          </a:p>
          <a:p>
            <a:pPr lvl="1"/>
            <a:r>
              <a:rPr lang="zh-TW" altLang="en-US" dirty="0" smtClean="0">
                <a:latin typeface="標楷體" panose="03000509000000000000" pitchFamily="65" charset="-120"/>
                <a:ea typeface="標楷體" panose="03000509000000000000" pitchFamily="65" charset="-120"/>
              </a:rPr>
              <a:t>慰勞或餽贈性質之支出。 </a:t>
            </a:r>
          </a:p>
          <a:p>
            <a:pPr lvl="1"/>
            <a:r>
              <a:rPr lang="zh-TW" altLang="en-US" dirty="0" smtClean="0">
                <a:latin typeface="標楷體" panose="03000509000000000000" pitchFamily="65" charset="-120"/>
                <a:ea typeface="標楷體" panose="03000509000000000000" pitchFamily="65" charset="-120"/>
              </a:rPr>
              <a:t>交際應酬費用</a:t>
            </a:r>
            <a:r>
              <a:rPr lang="en-US" altLang="zh-TW" dirty="0" smtClean="0">
                <a:latin typeface="標楷體" panose="03000509000000000000" pitchFamily="65" charset="-120"/>
                <a:ea typeface="標楷體" panose="03000509000000000000" pitchFamily="65" charset="-120"/>
              </a:rPr>
              <a:t>(</a:t>
            </a:r>
            <a:r>
              <a:rPr lang="zh-TW" altLang="en-US" u="sng" dirty="0" smtClean="0">
                <a:latin typeface="標楷體" panose="03000509000000000000" pitchFamily="65" charset="-120"/>
                <a:ea typeface="標楷體" panose="03000509000000000000" pitchFamily="65" charset="-120"/>
              </a:rPr>
              <a:t>因研究計畫需要召開會議而逾用餐時間所提供之餐除外</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、罰款、贈款、捐款及各種私人用款。 </a:t>
            </a:r>
          </a:p>
          <a:p>
            <a:pPr lvl="1"/>
            <a:r>
              <a:rPr lang="zh-TW" altLang="en-US" dirty="0" smtClean="0">
                <a:latin typeface="標楷體" panose="03000509000000000000" pitchFamily="65" charset="-120"/>
                <a:ea typeface="標楷體" panose="03000509000000000000" pitchFamily="65" charset="-120"/>
              </a:rPr>
              <a:t>建造購買或租賃房舍車輛、房舍及傢俱之修理維護等</a:t>
            </a:r>
            <a:r>
              <a:rPr lang="zh-TW" altLang="en-US" dirty="0">
                <a:latin typeface="標楷體" panose="03000509000000000000" pitchFamily="65" charset="-120"/>
                <a:ea typeface="標楷體" panose="03000509000000000000" pitchFamily="65" charset="-120"/>
              </a:rPr>
              <a:t>。但為研究計畫需要且符合支出用途者，不在此限。</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得敘明理由並經專簽核准後依規定辦理。</a:t>
            </a:r>
            <a:r>
              <a:rPr lang="en-US" altLang="zh-TW" dirty="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a:t>
            </a:r>
            <a:endParaRPr lang="en-US" altLang="zh-TW" dirty="0" smtClean="0">
              <a:latin typeface="標楷體" panose="03000509000000000000" pitchFamily="65" charset="-120"/>
              <a:ea typeface="標楷體" panose="03000509000000000000" pitchFamily="65" charset="-120"/>
            </a:endParaRPr>
          </a:p>
          <a:p>
            <a:r>
              <a:rPr lang="zh-TW" altLang="en-US" b="0" dirty="0" smtClean="0">
                <a:latin typeface="標楷體" panose="03000509000000000000" pitchFamily="65" charset="-120"/>
                <a:ea typeface="標楷體" panose="03000509000000000000" pitchFamily="65" charset="-120"/>
              </a:rPr>
              <a:t>報支經費時應依各委託或補助單位之要求辦理。（惟各機關要求不一，故Ａ計畫得報支之經費項目，Ｂ計畫不見得可以比照辦理）</a:t>
            </a:r>
            <a:endParaRPr lang="zh-TW" altLang="en-US" b="0" dirty="0">
              <a:latin typeface="標楷體" panose="03000509000000000000" pitchFamily="65" charset="-120"/>
              <a:ea typeface="標楷體" panose="03000509000000000000" pitchFamily="65" charset="-120"/>
            </a:endParaRPr>
          </a:p>
        </p:txBody>
      </p:sp>
      <p:sp>
        <p:nvSpPr>
          <p:cNvPr id="8" name="投影片編號版面配置區 7"/>
          <p:cNvSpPr>
            <a:spLocks noGrp="1"/>
          </p:cNvSpPr>
          <p:nvPr>
            <p:ph type="sldNum" sz="quarter" idx="12"/>
          </p:nvPr>
        </p:nvSpPr>
        <p:spPr/>
        <p:txBody>
          <a:bodyPr/>
          <a:lstStyle/>
          <a:p>
            <a:fld id="{73DA0BB7-265A-403C-9275-D587AB510EDC}" type="slidenum">
              <a:rPr lang="zh-TW" altLang="en-US" smtClean="0"/>
              <a:pPr/>
              <a:t>24</a:t>
            </a:fld>
            <a:endParaRPr lang="zh-TW" alt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各項經費報支說明目錄</a:t>
            </a:r>
            <a:endParaRPr lang="zh-TW" altLang="en-US" dirty="0">
              <a:latin typeface="標楷體" panose="03000509000000000000" pitchFamily="65" charset="-120"/>
              <a:ea typeface="標楷體" panose="03000509000000000000" pitchFamily="65" charset="-120"/>
            </a:endParaRPr>
          </a:p>
        </p:txBody>
      </p:sp>
      <p:sp>
        <p:nvSpPr>
          <p:cNvPr id="7" name="內容版面配置區 6"/>
          <p:cNvSpPr>
            <a:spLocks noGrp="1"/>
          </p:cNvSpPr>
          <p:nvPr>
            <p:ph sz="half" idx="1"/>
          </p:nvPr>
        </p:nvSpPr>
        <p:spPr>
          <a:xfrm>
            <a:off x="457200" y="1600200"/>
            <a:ext cx="3520440" cy="4925144"/>
          </a:xfrm>
        </p:spPr>
        <p:txBody>
          <a:bodyPr>
            <a:normAutofit fontScale="85000" lnSpcReduction="20000"/>
          </a:bodyPr>
          <a:lstStyle/>
          <a:p>
            <a:pPr>
              <a:spcBef>
                <a:spcPts val="1200"/>
              </a:spcBef>
            </a:pPr>
            <a:r>
              <a:rPr lang="zh-TW" altLang="en-US" b="0" dirty="0" smtClean="0">
                <a:latin typeface="標楷體" panose="03000509000000000000" pitchFamily="65" charset="-120"/>
                <a:ea typeface="標楷體" panose="03000509000000000000" pitchFamily="65" charset="-120"/>
              </a:rPr>
              <a:t>郵資</a:t>
            </a:r>
            <a:r>
              <a:rPr lang="en-US" altLang="zh-TW" b="0" dirty="0" smtClean="0">
                <a:latin typeface="標楷體" panose="03000509000000000000" pitchFamily="65" charset="-120"/>
                <a:ea typeface="標楷體" panose="03000509000000000000" pitchFamily="65" charset="-120"/>
              </a:rPr>
              <a:t>(P.26)</a:t>
            </a:r>
          </a:p>
          <a:p>
            <a:pPr>
              <a:spcBef>
                <a:spcPts val="1200"/>
              </a:spcBef>
            </a:pPr>
            <a:r>
              <a:rPr lang="zh-TW" altLang="en-US" b="0" dirty="0" smtClean="0">
                <a:latin typeface="標楷體" panose="03000509000000000000" pitchFamily="65" charset="-120"/>
                <a:ea typeface="標楷體" panose="03000509000000000000" pitchFamily="65" charset="-120"/>
              </a:rPr>
              <a:t>通信費</a:t>
            </a:r>
            <a:r>
              <a:rPr lang="en-US" altLang="zh-TW" b="0" dirty="0" smtClean="0">
                <a:latin typeface="標楷體" panose="03000509000000000000" pitchFamily="65" charset="-120"/>
                <a:ea typeface="標楷體" panose="03000509000000000000" pitchFamily="65" charset="-120"/>
              </a:rPr>
              <a:t>(P.27)</a:t>
            </a:r>
          </a:p>
          <a:p>
            <a:pPr>
              <a:spcBef>
                <a:spcPts val="1200"/>
              </a:spcBef>
            </a:pPr>
            <a:r>
              <a:rPr lang="zh-TW" altLang="en-US" b="0" dirty="0" smtClean="0">
                <a:latin typeface="標楷體" panose="03000509000000000000" pitchFamily="65" charset="-120"/>
                <a:ea typeface="標楷體" panose="03000509000000000000" pitchFamily="65" charset="-120"/>
              </a:rPr>
              <a:t>文具、電腦週邊</a:t>
            </a:r>
            <a:r>
              <a:rPr lang="en-US" altLang="zh-TW" b="0" dirty="0" smtClean="0">
                <a:latin typeface="標楷體" panose="03000509000000000000" pitchFamily="65" charset="-120"/>
                <a:ea typeface="標楷體" panose="03000509000000000000" pitchFamily="65" charset="-120"/>
              </a:rPr>
              <a:t>(</a:t>
            </a:r>
            <a:r>
              <a:rPr lang="zh-TW" altLang="en-US" b="0" dirty="0" smtClean="0">
                <a:latin typeface="標楷體" panose="03000509000000000000" pitchFamily="65" charset="-120"/>
                <a:ea typeface="標楷體" panose="03000509000000000000" pitchFamily="65" charset="-120"/>
              </a:rPr>
              <a:t>含軟體</a:t>
            </a:r>
            <a:r>
              <a:rPr lang="en-US" altLang="zh-TW" b="0" dirty="0" smtClean="0">
                <a:latin typeface="標楷體" panose="03000509000000000000" pitchFamily="65" charset="-120"/>
                <a:ea typeface="標楷體" panose="03000509000000000000" pitchFamily="65" charset="-120"/>
              </a:rPr>
              <a:t>)</a:t>
            </a:r>
            <a:r>
              <a:rPr lang="zh-TW" altLang="en-US" b="0" dirty="0" smtClean="0">
                <a:latin typeface="標楷體" panose="03000509000000000000" pitchFamily="65" charset="-120"/>
                <a:ea typeface="標楷體" panose="03000509000000000000" pitchFamily="65" charset="-120"/>
              </a:rPr>
              <a:t>、圖書</a:t>
            </a:r>
            <a:r>
              <a:rPr lang="en-US" altLang="zh-TW" b="0" dirty="0" smtClean="0">
                <a:latin typeface="標楷體" panose="03000509000000000000" pitchFamily="65" charset="-120"/>
                <a:ea typeface="標楷體" panose="03000509000000000000" pitchFamily="65" charset="-120"/>
              </a:rPr>
              <a:t>(P.28)</a:t>
            </a:r>
          </a:p>
          <a:p>
            <a:pPr>
              <a:spcBef>
                <a:spcPts val="1200"/>
              </a:spcBef>
            </a:pPr>
            <a:r>
              <a:rPr lang="zh-TW" altLang="en-US" b="0" dirty="0" smtClean="0">
                <a:latin typeface="標楷體" panose="03000509000000000000" pitchFamily="65" charset="-120"/>
                <a:ea typeface="標楷體" panose="03000509000000000000" pitchFamily="65" charset="-120"/>
              </a:rPr>
              <a:t>儀器維修費</a:t>
            </a:r>
            <a:r>
              <a:rPr lang="en-US" altLang="zh-TW" b="0" dirty="0" smtClean="0">
                <a:latin typeface="標楷體" panose="03000509000000000000" pitchFamily="65" charset="-120"/>
                <a:ea typeface="標楷體" panose="03000509000000000000" pitchFamily="65" charset="-120"/>
              </a:rPr>
              <a:t>(P.29)</a:t>
            </a:r>
          </a:p>
          <a:p>
            <a:pPr>
              <a:spcBef>
                <a:spcPts val="1200"/>
              </a:spcBef>
            </a:pPr>
            <a:r>
              <a:rPr lang="zh-TW" altLang="en-US" b="0" dirty="0" smtClean="0">
                <a:latin typeface="標楷體" panose="03000509000000000000" pitchFamily="65" charset="-120"/>
                <a:ea typeface="標楷體" panose="03000509000000000000" pitchFamily="65" charset="-120"/>
              </a:rPr>
              <a:t>出席費</a:t>
            </a:r>
            <a:r>
              <a:rPr lang="en-US" altLang="zh-TW" b="0" dirty="0" smtClean="0">
                <a:latin typeface="標楷體" panose="03000509000000000000" pitchFamily="65" charset="-120"/>
                <a:ea typeface="標楷體" panose="03000509000000000000" pitchFamily="65" charset="-120"/>
              </a:rPr>
              <a:t>(P.30)</a:t>
            </a:r>
          </a:p>
          <a:p>
            <a:pPr>
              <a:spcBef>
                <a:spcPts val="1200"/>
              </a:spcBef>
            </a:pPr>
            <a:r>
              <a:rPr lang="zh-TW" altLang="en-US" b="0" dirty="0" smtClean="0">
                <a:latin typeface="標楷體" panose="03000509000000000000" pitchFamily="65" charset="-120"/>
                <a:ea typeface="標楷體" panose="03000509000000000000" pitchFamily="65" charset="-120"/>
              </a:rPr>
              <a:t>講座鐘點費</a:t>
            </a:r>
            <a:r>
              <a:rPr lang="en-US" altLang="zh-TW" b="0" dirty="0" smtClean="0">
                <a:latin typeface="標楷體" panose="03000509000000000000" pitchFamily="65" charset="-120"/>
                <a:ea typeface="標楷體" panose="03000509000000000000" pitchFamily="65" charset="-120"/>
              </a:rPr>
              <a:t>(P.31)</a:t>
            </a:r>
          </a:p>
          <a:p>
            <a:pPr>
              <a:spcBef>
                <a:spcPts val="1200"/>
              </a:spcBef>
            </a:pPr>
            <a:r>
              <a:rPr lang="zh-TW" altLang="en-US" b="0" dirty="0" smtClean="0">
                <a:latin typeface="標楷體" panose="03000509000000000000" pitchFamily="65" charset="-120"/>
                <a:ea typeface="標楷體" panose="03000509000000000000" pitchFamily="65" charset="-120"/>
              </a:rPr>
              <a:t>演講費</a:t>
            </a:r>
            <a:r>
              <a:rPr lang="en-US" altLang="zh-TW" b="0" dirty="0" smtClean="0">
                <a:latin typeface="標楷體" panose="03000509000000000000" pitchFamily="65" charset="-120"/>
                <a:ea typeface="標楷體" panose="03000509000000000000" pitchFamily="65" charset="-120"/>
              </a:rPr>
              <a:t>(P.32)</a:t>
            </a:r>
          </a:p>
          <a:p>
            <a:pPr>
              <a:spcBef>
                <a:spcPts val="1200"/>
              </a:spcBef>
            </a:pPr>
            <a:r>
              <a:rPr lang="zh-TW" altLang="en-US" b="0" dirty="0" smtClean="0">
                <a:latin typeface="標楷體" panose="03000509000000000000" pitchFamily="65" charset="-120"/>
                <a:ea typeface="標楷體" panose="03000509000000000000" pitchFamily="65" charset="-120"/>
              </a:rPr>
              <a:t>稿費</a:t>
            </a:r>
            <a:r>
              <a:rPr lang="en-US" altLang="zh-TW" b="0" dirty="0" smtClean="0">
                <a:latin typeface="標楷體" panose="03000509000000000000" pitchFamily="65" charset="-120"/>
                <a:ea typeface="標楷體" panose="03000509000000000000" pitchFamily="65" charset="-120"/>
              </a:rPr>
              <a:t>(P.33-34)</a:t>
            </a:r>
          </a:p>
          <a:p>
            <a:pPr>
              <a:spcBef>
                <a:spcPts val="1200"/>
              </a:spcBef>
            </a:pPr>
            <a:r>
              <a:rPr lang="zh-TW" altLang="en-US" b="0" dirty="0" smtClean="0">
                <a:latin typeface="標楷體" panose="03000509000000000000" pitchFamily="65" charset="-120"/>
                <a:ea typeface="標楷體" panose="03000509000000000000" pitchFamily="65" charset="-120"/>
              </a:rPr>
              <a:t>以現金支付受試者人體試驗或問卷調查等相關報酬</a:t>
            </a:r>
            <a:r>
              <a:rPr lang="en-US" altLang="zh-TW" b="0" dirty="0" smtClean="0">
                <a:latin typeface="標楷體" panose="03000509000000000000" pitchFamily="65" charset="-120"/>
                <a:ea typeface="標楷體" panose="03000509000000000000" pitchFamily="65" charset="-120"/>
              </a:rPr>
              <a:t>(P.35-37)</a:t>
            </a:r>
            <a:endParaRPr lang="zh-TW" altLang="en-US" b="0" dirty="0">
              <a:latin typeface="標楷體" panose="03000509000000000000" pitchFamily="65" charset="-120"/>
              <a:ea typeface="標楷體" panose="03000509000000000000" pitchFamily="65" charset="-120"/>
            </a:endParaRPr>
          </a:p>
        </p:txBody>
      </p:sp>
      <p:sp>
        <p:nvSpPr>
          <p:cNvPr id="9" name="內容版面配置區 8"/>
          <p:cNvSpPr>
            <a:spLocks noGrp="1"/>
          </p:cNvSpPr>
          <p:nvPr>
            <p:ph sz="half" idx="2"/>
          </p:nvPr>
        </p:nvSpPr>
        <p:spPr>
          <a:xfrm>
            <a:off x="4178808" y="1600200"/>
            <a:ext cx="3921584" cy="4525963"/>
          </a:xfrm>
        </p:spPr>
        <p:txBody>
          <a:bodyPr vert="horz">
            <a:normAutofit fontScale="85000" lnSpcReduction="20000"/>
          </a:bodyPr>
          <a:lstStyle/>
          <a:p>
            <a:pPr>
              <a:spcBef>
                <a:spcPts val="1200"/>
              </a:spcBef>
            </a:pPr>
            <a:r>
              <a:rPr lang="zh-TW" altLang="en-US" b="0" dirty="0" smtClean="0">
                <a:latin typeface="標楷體" panose="03000509000000000000" pitchFamily="65" charset="-120"/>
                <a:ea typeface="標楷體" panose="03000509000000000000" pitchFamily="65" charset="-120"/>
              </a:rPr>
              <a:t>會議餐費</a:t>
            </a:r>
            <a:r>
              <a:rPr lang="en-US" altLang="zh-TW" b="0" dirty="0" smtClean="0">
                <a:latin typeface="標楷體" panose="03000509000000000000" pitchFamily="65" charset="-120"/>
                <a:ea typeface="標楷體" panose="03000509000000000000" pitchFamily="65" charset="-120"/>
              </a:rPr>
              <a:t>(P.38-39)</a:t>
            </a:r>
          </a:p>
          <a:p>
            <a:pPr>
              <a:spcBef>
                <a:spcPts val="1200"/>
              </a:spcBef>
            </a:pPr>
            <a:r>
              <a:rPr lang="zh-TW" altLang="en-US" b="0" dirty="0" smtClean="0">
                <a:latin typeface="標楷體" panose="03000509000000000000" pitchFamily="65" charset="-120"/>
                <a:ea typeface="標楷體" panose="03000509000000000000" pitchFamily="65" charset="-120"/>
              </a:rPr>
              <a:t>學會年費或入會費、會議註冊費</a:t>
            </a:r>
            <a:r>
              <a:rPr lang="en-US" altLang="zh-TW" b="0" dirty="0" smtClean="0">
                <a:latin typeface="標楷體" panose="03000509000000000000" pitchFamily="65" charset="-120"/>
                <a:ea typeface="標楷體" panose="03000509000000000000" pitchFamily="65" charset="-120"/>
              </a:rPr>
              <a:t>(P.40)</a:t>
            </a:r>
          </a:p>
          <a:p>
            <a:pPr>
              <a:spcBef>
                <a:spcPts val="1200"/>
              </a:spcBef>
            </a:pPr>
            <a:r>
              <a:rPr lang="zh-TW" altLang="en-US" b="0" dirty="0" smtClean="0">
                <a:latin typeface="標楷體" panose="03000509000000000000" pitchFamily="65" charset="-120"/>
                <a:ea typeface="標楷體" panose="03000509000000000000" pitchFamily="65" charset="-120"/>
              </a:rPr>
              <a:t>邀請國外學者來臺費用</a:t>
            </a:r>
            <a:r>
              <a:rPr lang="en-US" altLang="zh-TW" b="0" dirty="0" smtClean="0">
                <a:latin typeface="標楷體" panose="03000509000000000000" pitchFamily="65" charset="-120"/>
                <a:ea typeface="標楷體" panose="03000509000000000000" pitchFamily="65" charset="-120"/>
              </a:rPr>
              <a:t>(P.41-43)</a:t>
            </a:r>
          </a:p>
          <a:p>
            <a:pPr>
              <a:spcBef>
                <a:spcPts val="1200"/>
              </a:spcBef>
            </a:pPr>
            <a:r>
              <a:rPr lang="zh-TW" altLang="en-US" b="0" dirty="0" smtClean="0">
                <a:latin typeface="標楷體" panose="03000509000000000000" pitchFamily="65" charset="-120"/>
                <a:ea typeface="標楷體" panose="03000509000000000000" pitchFamily="65" charset="-120"/>
              </a:rPr>
              <a:t>計程車資</a:t>
            </a:r>
            <a:r>
              <a:rPr lang="en-US" altLang="zh-TW" b="0" dirty="0" smtClean="0">
                <a:latin typeface="標楷體" panose="03000509000000000000" pitchFamily="65" charset="-120"/>
                <a:ea typeface="標楷體" panose="03000509000000000000" pitchFamily="65" charset="-120"/>
              </a:rPr>
              <a:t>(P.44)</a:t>
            </a:r>
          </a:p>
          <a:p>
            <a:pPr>
              <a:spcBef>
                <a:spcPts val="1200"/>
              </a:spcBef>
            </a:pPr>
            <a:r>
              <a:rPr lang="zh-TW" altLang="en-US" b="0" dirty="0" smtClean="0">
                <a:latin typeface="標楷體" panose="03000509000000000000" pitchFamily="65" charset="-120"/>
                <a:ea typeface="標楷體" panose="03000509000000000000" pitchFamily="65" charset="-120"/>
              </a:rPr>
              <a:t>國內、外出差旅費</a:t>
            </a:r>
            <a:r>
              <a:rPr lang="en-US" altLang="zh-TW" b="0" dirty="0" smtClean="0">
                <a:latin typeface="標楷體" panose="03000509000000000000" pitchFamily="65" charset="-120"/>
                <a:ea typeface="標楷體" panose="03000509000000000000" pitchFamily="65" charset="-120"/>
              </a:rPr>
              <a:t>(P.45-54)</a:t>
            </a:r>
          </a:p>
          <a:p>
            <a:pPr>
              <a:spcBef>
                <a:spcPts val="1200"/>
              </a:spcBef>
            </a:pPr>
            <a:r>
              <a:rPr lang="zh-TW" altLang="en-US" b="0" dirty="0" smtClean="0">
                <a:latin typeface="標楷體" panose="03000509000000000000" pitchFamily="65" charset="-120"/>
                <a:ea typeface="標楷體" panose="03000509000000000000" pitchFamily="65" charset="-120"/>
              </a:rPr>
              <a:t>研究設備</a:t>
            </a:r>
            <a:r>
              <a:rPr lang="en-US" altLang="zh-TW" b="0" dirty="0" smtClean="0">
                <a:latin typeface="標楷體" panose="03000509000000000000" pitchFamily="65" charset="-120"/>
                <a:ea typeface="標楷體" panose="03000509000000000000" pitchFamily="65" charset="-120"/>
              </a:rPr>
              <a:t>(P.55)</a:t>
            </a:r>
          </a:p>
          <a:p>
            <a:pPr>
              <a:spcBef>
                <a:spcPts val="1200"/>
              </a:spcBef>
            </a:pPr>
            <a:r>
              <a:rPr lang="zh-TW" altLang="en-US" b="0" dirty="0" smtClean="0">
                <a:latin typeface="標楷體" panose="03000509000000000000" pitchFamily="65" charset="-120"/>
                <a:ea typeface="標楷體" panose="03000509000000000000" pitchFamily="65" charset="-120"/>
              </a:rPr>
              <a:t>彈性支用額度</a:t>
            </a:r>
            <a:r>
              <a:rPr lang="en-US" altLang="zh-TW" b="0" dirty="0" smtClean="0">
                <a:latin typeface="標楷體" panose="03000509000000000000" pitchFamily="65" charset="-120"/>
                <a:ea typeface="標楷體" panose="03000509000000000000" pitchFamily="65" charset="-120"/>
              </a:rPr>
              <a:t>(P.56-57)</a:t>
            </a:r>
          </a:p>
          <a:p>
            <a:pPr>
              <a:spcBef>
                <a:spcPts val="1200"/>
              </a:spcBef>
            </a:pPr>
            <a:endParaRPr lang="en-US" altLang="zh-TW" b="0" dirty="0" smtClean="0"/>
          </a:p>
          <a:p>
            <a:pPr>
              <a:spcBef>
                <a:spcPts val="1200"/>
              </a:spcBef>
            </a:pPr>
            <a:endParaRPr lang="zh-TW" altLang="en-US" b="0" dirty="0"/>
          </a:p>
        </p:txBody>
      </p:sp>
      <p:sp>
        <p:nvSpPr>
          <p:cNvPr id="3" name="投影片編號版面配置區 2"/>
          <p:cNvSpPr>
            <a:spLocks noGrp="1"/>
          </p:cNvSpPr>
          <p:nvPr>
            <p:ph type="sldNum" sz="quarter" idx="12"/>
          </p:nvPr>
        </p:nvSpPr>
        <p:spPr>
          <a:xfrm>
            <a:off x="8376152" y="6556248"/>
            <a:ext cx="588336" cy="228600"/>
          </a:xfrm>
        </p:spPr>
        <p:txBody>
          <a:bodyPr/>
          <a:lstStyle/>
          <a:p>
            <a:fld id="{58A380AB-936D-4527-96E3-67EC2F507ECF}" type="slidenum">
              <a:rPr lang="zh-TW" altLang="en-US" smtClean="0"/>
              <a:pPr/>
              <a:t>25</a:t>
            </a:fld>
            <a:endParaRPr lang="zh-TW" altLang="en-US" dirty="0"/>
          </a:p>
        </p:txBody>
      </p:sp>
    </p:spTree>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郵資</a:t>
            </a:r>
            <a:endParaRPr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p:txBody>
          <a:bodyPr>
            <a:normAutofit/>
          </a:bodyPr>
          <a:lstStyle/>
          <a:p>
            <a:r>
              <a:rPr lang="zh-TW" altLang="en-US" sz="2400" dirty="0" smtClean="0">
                <a:latin typeface="標楷體" panose="03000509000000000000" pitchFamily="65" charset="-120"/>
                <a:ea typeface="標楷體" panose="03000509000000000000" pitchFamily="65" charset="-120"/>
              </a:rPr>
              <a:t>應檢附文件</a:t>
            </a:r>
            <a:endParaRPr lang="en-US" altLang="zh-TW" sz="2400" dirty="0" smtClean="0">
              <a:latin typeface="標楷體" panose="03000509000000000000" pitchFamily="65" charset="-120"/>
              <a:ea typeface="標楷體" panose="03000509000000000000" pitchFamily="65" charset="-120"/>
            </a:endParaRPr>
          </a:p>
          <a:p>
            <a:pPr lvl="1"/>
            <a:r>
              <a:rPr lang="zh-TW" altLang="en-US" sz="2000" dirty="0" smtClean="0">
                <a:latin typeface="標楷體" panose="03000509000000000000" pitchFamily="65" charset="-120"/>
                <a:ea typeface="標楷體" panose="03000509000000000000" pitchFamily="65" charset="-120"/>
              </a:rPr>
              <a:t>公用清冊</a:t>
            </a:r>
            <a:endParaRPr lang="en-US" altLang="zh-TW" sz="2000" dirty="0" smtClean="0">
              <a:latin typeface="標楷體" panose="03000509000000000000" pitchFamily="65" charset="-120"/>
              <a:ea typeface="標楷體" panose="03000509000000000000" pitchFamily="65" charset="-120"/>
            </a:endParaRPr>
          </a:p>
          <a:p>
            <a:pPr lvl="1"/>
            <a:r>
              <a:rPr lang="zh-TW" altLang="en-US" sz="2000" dirty="0" smtClean="0">
                <a:latin typeface="標楷體" panose="03000509000000000000" pitchFamily="65" charset="-120"/>
                <a:ea typeface="標楷體" panose="03000509000000000000" pitchFamily="65" charset="-120"/>
              </a:rPr>
              <a:t>支出憑證黏存單</a:t>
            </a:r>
            <a:endParaRPr lang="en-US" altLang="zh-TW" sz="2000" dirty="0" smtClean="0">
              <a:latin typeface="標楷體" panose="03000509000000000000" pitchFamily="65" charset="-120"/>
              <a:ea typeface="標楷體" panose="03000509000000000000" pitchFamily="65" charset="-120"/>
            </a:endParaRPr>
          </a:p>
          <a:p>
            <a:pPr lvl="1"/>
            <a:r>
              <a:rPr lang="zh-TW" altLang="en-US" sz="2000" dirty="0" smtClean="0">
                <a:solidFill>
                  <a:srgbClr val="FF0000"/>
                </a:solidFill>
                <a:latin typeface="標楷體" panose="03000509000000000000" pitchFamily="65" charset="-120"/>
                <a:ea typeface="標楷體" panose="03000509000000000000" pitchFamily="65" charset="-120"/>
              </a:rPr>
              <a:t>購買票品證明單</a:t>
            </a:r>
            <a:endParaRPr lang="en-US" altLang="zh-TW" sz="20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重點說明</a:t>
            </a:r>
            <a:endParaRPr lang="en-US" altLang="zh-TW" sz="2400" dirty="0" smtClean="0">
              <a:latin typeface="標楷體" panose="03000509000000000000" pitchFamily="65" charset="-120"/>
              <a:ea typeface="標楷體" panose="03000509000000000000" pitchFamily="65" charset="-120"/>
            </a:endParaRPr>
          </a:p>
          <a:p>
            <a:pPr lvl="1"/>
            <a:r>
              <a:rPr lang="zh-TW" altLang="en-US" sz="2000" dirty="0" smtClean="0">
                <a:latin typeface="標楷體" panose="03000509000000000000" pitchFamily="65" charset="-120"/>
                <a:ea typeface="標楷體" panose="03000509000000000000" pitchFamily="65" charset="-120"/>
              </a:rPr>
              <a:t>報支郵資請記得向郵局索取「</a:t>
            </a:r>
            <a:r>
              <a:rPr lang="zh-TW" altLang="en-US" sz="2000" dirty="0" smtClean="0">
                <a:solidFill>
                  <a:srgbClr val="FF0000"/>
                </a:solidFill>
                <a:latin typeface="標楷體" panose="03000509000000000000" pitchFamily="65" charset="-120"/>
                <a:ea typeface="標楷體" panose="03000509000000000000" pitchFamily="65" charset="-120"/>
              </a:rPr>
              <a:t>購買票品證明單</a:t>
            </a:r>
            <a:r>
              <a:rPr lang="zh-TW" altLang="en-US" sz="2000" dirty="0" smtClean="0">
                <a:latin typeface="標楷體" panose="03000509000000000000" pitchFamily="65" charset="-120"/>
                <a:ea typeface="標楷體" panose="03000509000000000000" pitchFamily="65" charset="-120"/>
              </a:rPr>
              <a:t>」；包裹執據並非購買票品證明單。</a:t>
            </a: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26</a:t>
            </a:fld>
            <a:endParaRPr lang="zh-TW"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通信費</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lnSpcReduction="10000"/>
          </a:bodyPr>
          <a:lstStyle/>
          <a:p>
            <a:r>
              <a:rPr lang="zh-TW" altLang="en-US" sz="2800" dirty="0" smtClean="0">
                <a:latin typeface="標楷體" panose="03000509000000000000" pitchFamily="65" charset="-120"/>
                <a:ea typeface="標楷體" panose="03000509000000000000" pitchFamily="65" charset="-120"/>
              </a:rPr>
              <a:t>含門號月租費、通話費、簡訊費、傳輸費、網際網路費等費用。</a:t>
            </a:r>
            <a:endParaRPr lang="en-US" altLang="zh-TW" sz="2800" dirty="0" smtClean="0">
              <a:latin typeface="標楷體" panose="03000509000000000000" pitchFamily="65" charset="-120"/>
              <a:ea typeface="標楷體" panose="03000509000000000000" pitchFamily="65" charset="-120"/>
            </a:endParaRPr>
          </a:p>
          <a:p>
            <a:r>
              <a:rPr lang="zh-TW" altLang="en-US" sz="2800" dirty="0" smtClean="0">
                <a:latin typeface="標楷體" panose="03000509000000000000" pitchFamily="65" charset="-120"/>
                <a:ea typeface="標楷體" panose="03000509000000000000" pitchFamily="65" charset="-120"/>
              </a:rPr>
              <a:t>應檢附文件</a:t>
            </a:r>
            <a:endParaRPr lang="en-US" altLang="zh-TW" sz="2800"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費</a:t>
            </a:r>
            <a:r>
              <a:rPr lang="zh-TW" altLang="en-US" dirty="0">
                <a:latin typeface="標楷體" panose="03000509000000000000" pitchFamily="65" charset="-120"/>
                <a:ea typeface="標楷體" panose="03000509000000000000" pitchFamily="65" charset="-120"/>
              </a:rPr>
              <a:t>用</a:t>
            </a:r>
            <a:r>
              <a:rPr lang="zh-TW" altLang="en-US" dirty="0" smtClean="0">
                <a:latin typeface="標楷體" panose="03000509000000000000" pitchFamily="65" charset="-120"/>
                <a:ea typeface="標楷體" panose="03000509000000000000" pitchFamily="65" charset="-120"/>
              </a:rPr>
              <a:t>逕</a:t>
            </a:r>
            <a:r>
              <a:rPr lang="zh-TW" altLang="en-US" dirty="0">
                <a:latin typeface="標楷體" panose="03000509000000000000" pitchFamily="65" charset="-120"/>
                <a:ea typeface="標楷體" panose="03000509000000000000" pitchFamily="65" charset="-120"/>
              </a:rPr>
              <a:t>付</a:t>
            </a:r>
            <a:r>
              <a:rPr lang="zh-TW" altLang="en-US" dirty="0" smtClean="0">
                <a:latin typeface="標楷體" panose="03000509000000000000" pitchFamily="65" charset="-120"/>
                <a:ea typeface="標楷體" panose="03000509000000000000" pitchFamily="65" charset="-120"/>
              </a:rPr>
              <a:t>廠商者，請檢附掛號公文或經費結報單</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費用已代墊辦理歸墊者，請檢附公用清冊</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支出憑證黏存單</a:t>
            </a:r>
            <a:endParaRPr lang="en-US" altLang="zh-TW" dirty="0" smtClean="0">
              <a:latin typeface="標楷體" panose="03000509000000000000" pitchFamily="65" charset="-120"/>
              <a:ea typeface="標楷體" panose="03000509000000000000" pitchFamily="65" charset="-120"/>
            </a:endParaRPr>
          </a:p>
          <a:p>
            <a:r>
              <a:rPr lang="zh-TW" altLang="en-US" sz="2800" dirty="0" smtClean="0">
                <a:latin typeface="標楷體" panose="03000509000000000000" pitchFamily="65" charset="-120"/>
                <a:ea typeface="標楷體" panose="03000509000000000000" pitchFamily="65" charset="-120"/>
              </a:rPr>
              <a:t>重點說明</a:t>
            </a:r>
            <a:endParaRPr lang="en-US" altLang="zh-TW" sz="2800" dirty="0" smtClean="0">
              <a:latin typeface="標楷體" panose="03000509000000000000" pitchFamily="65" charset="-120"/>
              <a:ea typeface="標楷體" panose="03000509000000000000" pitchFamily="65" charset="-120"/>
            </a:endParaRPr>
          </a:p>
          <a:p>
            <a:pPr lvl="1"/>
            <a:r>
              <a:rPr lang="zh-TW" altLang="en-US" sz="2000" dirty="0" smtClean="0">
                <a:latin typeface="標楷體" panose="03000509000000000000" pitchFamily="65" charset="-120"/>
                <a:ea typeface="標楷體" panose="03000509000000000000" pitchFamily="65" charset="-120"/>
              </a:rPr>
              <a:t>行動電話</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依本校行動電話通信費處理原則</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lvl="2"/>
            <a:r>
              <a:rPr lang="zh-TW" altLang="en-US" sz="1800" dirty="0" smtClean="0">
                <a:latin typeface="標楷體" panose="03000509000000000000" pitchFamily="65" charset="-120"/>
                <a:ea typeface="標楷體" panose="03000509000000000000" pitchFamily="65" charset="-120"/>
              </a:rPr>
              <a:t>限於</a:t>
            </a:r>
            <a:r>
              <a:rPr lang="zh-TW" altLang="en-US" sz="1800" dirty="0" smtClean="0">
                <a:solidFill>
                  <a:srgbClr val="FF0000"/>
                </a:solidFill>
                <a:latin typeface="標楷體" panose="03000509000000000000" pitchFamily="65" charset="-120"/>
                <a:ea typeface="標楷體" panose="03000509000000000000" pitchFamily="65" charset="-120"/>
              </a:rPr>
              <a:t>「以本校登記之門號」</a:t>
            </a:r>
            <a:r>
              <a:rPr lang="zh-TW" altLang="en-US" sz="1800" dirty="0" smtClean="0">
                <a:latin typeface="標楷體" panose="03000509000000000000" pitchFamily="65" charset="-120"/>
                <a:ea typeface="標楷體" panose="03000509000000000000" pitchFamily="65" charset="-120"/>
              </a:rPr>
              <a:t>。</a:t>
            </a:r>
            <a:endParaRPr lang="en-US" altLang="zh-TW" sz="1800" dirty="0" smtClean="0">
              <a:latin typeface="標楷體" panose="03000509000000000000" pitchFamily="65" charset="-120"/>
              <a:ea typeface="標楷體" panose="03000509000000000000" pitchFamily="65" charset="-120"/>
            </a:endParaRPr>
          </a:p>
          <a:p>
            <a:pPr lvl="2"/>
            <a:r>
              <a:rPr lang="zh-TW" altLang="en-US" sz="1800" dirty="0" smtClean="0">
                <a:latin typeface="標楷體" panose="03000509000000000000" pitchFamily="65" charset="-120"/>
                <a:ea typeface="標楷體" panose="03000509000000000000" pitchFamily="65" charset="-120"/>
              </a:rPr>
              <a:t>每月行動電話通信費金額以新臺幣伍百元為原則，超出者須簽請校長核定並以新臺幣壹千元為上限，超過核定金額部分，由使用人自行負擔。</a:t>
            </a:r>
            <a:endParaRPr lang="en-US" altLang="zh-TW" sz="1800" dirty="0" smtClean="0">
              <a:latin typeface="標楷體" panose="03000509000000000000" pitchFamily="65" charset="-120"/>
              <a:ea typeface="標楷體" panose="03000509000000000000" pitchFamily="65" charset="-120"/>
            </a:endParaRPr>
          </a:p>
          <a:p>
            <a:pPr lvl="1"/>
            <a:r>
              <a:rPr lang="zh-TW" altLang="en-US" sz="2000" dirty="0" smtClean="0">
                <a:latin typeface="標楷體" panose="03000509000000000000" pitchFamily="65" charset="-120"/>
                <a:ea typeface="標楷體" panose="03000509000000000000" pitchFamily="65" charset="-120"/>
              </a:rPr>
              <a:t>住宅家用</a:t>
            </a:r>
            <a:r>
              <a:rPr lang="zh-TW" altLang="zh-TW" sz="2100" dirty="0" smtClean="0">
                <a:latin typeface="標楷體" panose="03000509000000000000" pitchFamily="65" charset="-120"/>
                <a:ea typeface="標楷體" panose="03000509000000000000" pitchFamily="65" charset="-120"/>
              </a:rPr>
              <a:t>電話</a:t>
            </a:r>
            <a:r>
              <a:rPr lang="zh-TW" altLang="en-US" sz="2100" dirty="0" smtClean="0">
                <a:latin typeface="標楷體" panose="03000509000000000000" pitchFamily="65" charset="-120"/>
                <a:ea typeface="標楷體" panose="03000509000000000000" pitchFamily="65" charset="-120"/>
              </a:rPr>
              <a:t>不得報支。</a:t>
            </a:r>
            <a:endParaRPr lang="en-US" altLang="zh-TW" sz="2100" dirty="0" smtClean="0">
              <a:latin typeface="標楷體" panose="03000509000000000000" pitchFamily="65" charset="-120"/>
              <a:ea typeface="標楷體" panose="03000509000000000000" pitchFamily="65" charset="-120"/>
            </a:endParaRPr>
          </a:p>
          <a:p>
            <a:pPr lvl="2"/>
            <a:endParaRPr lang="en-US" altLang="zh-TW" sz="1800" dirty="0" smtClean="0"/>
          </a:p>
          <a:p>
            <a:endParaRPr lang="zh-TW" altLang="en-US" dirty="0"/>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27</a:t>
            </a:fld>
            <a:endParaRPr lang="zh-TW"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文具、電腦週邊</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含軟體</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、圖書</a:t>
            </a:r>
            <a:endParaRPr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p:txBody>
          <a:bodyPr>
            <a:normAutofit/>
          </a:bodyPr>
          <a:lstStyle/>
          <a:p>
            <a:r>
              <a:rPr lang="zh-TW" altLang="en-US" dirty="0" smtClean="0">
                <a:latin typeface="標楷體" panose="03000509000000000000" pitchFamily="65" charset="-120"/>
                <a:ea typeface="標楷體" panose="03000509000000000000" pitchFamily="65" charset="-120"/>
              </a:rPr>
              <a:t>應檢附文件</a:t>
            </a:r>
            <a:endParaRPr lang="en-US" altLang="zh-TW" dirty="0" smtClean="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費用逕付廠商者，請檢附掛號公文或經費結報單</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費用已代墊辦理歸墊者，請檢附公用清冊</a:t>
            </a:r>
            <a:endParaRPr lang="en-US" altLang="zh-TW" dirty="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支出憑證黏存單</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逾</a:t>
            </a:r>
            <a:r>
              <a:rPr lang="en-US" altLang="zh-TW" dirty="0" smtClean="0">
                <a:latin typeface="標楷體" panose="03000509000000000000" pitchFamily="65" charset="-120"/>
                <a:ea typeface="標楷體" panose="03000509000000000000" pitchFamily="65" charset="-120"/>
              </a:rPr>
              <a:t>10</a:t>
            </a:r>
            <a:r>
              <a:rPr lang="zh-TW" altLang="en-US" dirty="0" smtClean="0">
                <a:latin typeface="標楷體" panose="03000509000000000000" pitchFamily="65" charset="-120"/>
                <a:ea typeface="標楷體" panose="03000509000000000000" pitchFamily="65" charset="-120"/>
              </a:rPr>
              <a:t>萬元支出：經費結報單</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逕付廠商</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、請購單、報價單</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如為科研採購，請參考</a:t>
            </a:r>
            <a:r>
              <a:rPr lang="en-US" altLang="zh-TW" dirty="0" smtClean="0">
                <a:latin typeface="標楷體" panose="03000509000000000000" pitchFamily="65" charset="-120"/>
                <a:ea typeface="標楷體" panose="03000509000000000000" pitchFamily="65" charset="-120"/>
              </a:rPr>
              <a:t>P.20)</a:t>
            </a:r>
          </a:p>
          <a:p>
            <a:pPr lvl="1"/>
            <a:r>
              <a:rPr lang="zh-TW" altLang="en-US" dirty="0">
                <a:latin typeface="標楷體" panose="03000509000000000000" pitchFamily="65" charset="-120"/>
                <a:ea typeface="標楷體" panose="03000509000000000000" pitchFamily="65" charset="-120"/>
              </a:rPr>
              <a:t>財產物品</a:t>
            </a:r>
            <a:r>
              <a:rPr lang="zh-TW" altLang="en-US" dirty="0" smtClean="0">
                <a:latin typeface="標楷體" panose="03000509000000000000" pitchFamily="65" charset="-120"/>
                <a:ea typeface="標楷體" panose="03000509000000000000" pitchFamily="65" charset="-120"/>
              </a:rPr>
              <a:t>分類及應檢附下列單據種類請逕</a:t>
            </a:r>
            <a:r>
              <a:rPr lang="zh-TW" altLang="en-US" dirty="0">
                <a:latin typeface="標楷體" panose="03000509000000000000" pitchFamily="65" charset="-120"/>
                <a:ea typeface="標楷體" panose="03000509000000000000" pitchFamily="65" charset="-120"/>
              </a:rPr>
              <a:t>洽財產組。財產</a:t>
            </a:r>
            <a:r>
              <a:rPr lang="zh-TW" altLang="en-US" dirty="0" smtClean="0">
                <a:latin typeface="標楷體" panose="03000509000000000000" pitchFamily="65" charset="-120"/>
                <a:ea typeface="標楷體" panose="03000509000000000000" pitchFamily="65" charset="-120"/>
              </a:rPr>
              <a:t>增加單或財產增值單</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單價</a:t>
            </a:r>
            <a:r>
              <a:rPr lang="en-US" altLang="zh-TW" dirty="0" smtClean="0">
                <a:latin typeface="標楷體" panose="03000509000000000000" pitchFamily="65" charset="-120"/>
                <a:ea typeface="標楷體" panose="03000509000000000000" pitchFamily="65" charset="-120"/>
              </a:rPr>
              <a:t>1</a:t>
            </a:r>
            <a:r>
              <a:rPr lang="zh-TW" altLang="en-US" dirty="0" smtClean="0">
                <a:latin typeface="標楷體" panose="03000509000000000000" pitchFamily="65" charset="-120"/>
                <a:ea typeface="標楷體" panose="03000509000000000000" pitchFamily="65" charset="-120"/>
              </a:rPr>
              <a:t>萬元以上之設備</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、物品增加單或附屬設備增加單、軟體增加單。</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重點說明</a:t>
            </a:r>
            <a:endParaRPr lang="en-US" altLang="zh-TW" dirty="0" smtClean="0">
              <a:latin typeface="標楷體" panose="03000509000000000000" pitchFamily="65" charset="-120"/>
              <a:ea typeface="標楷體" panose="03000509000000000000" pitchFamily="65" charset="-120"/>
            </a:endParaRPr>
          </a:p>
          <a:p>
            <a:pPr lvl="1"/>
            <a:r>
              <a:rPr lang="zh-TW" altLang="en-US" sz="2000" dirty="0" smtClean="0">
                <a:latin typeface="標楷體" panose="03000509000000000000" pitchFamily="65" charset="-120"/>
                <a:ea typeface="標楷體" panose="03000509000000000000" pitchFamily="65" charset="-120"/>
              </a:rPr>
              <a:t>發票或收據等支出憑證必須載明採購名稱及數量、單價及總價等，或以其他相關清單佐證，或由經手人</a:t>
            </a:r>
            <a:r>
              <a:rPr lang="en-US" altLang="zh-TW" sz="2000" dirty="0" smtClean="0">
                <a:latin typeface="標楷體" panose="03000509000000000000" pitchFamily="65" charset="-120"/>
                <a:ea typeface="標楷體" panose="03000509000000000000" pitchFamily="65" charset="-120"/>
              </a:rPr>
              <a:t>(</a:t>
            </a:r>
            <a:r>
              <a:rPr lang="zh-TW" altLang="en-US" sz="2000" dirty="0" smtClean="0">
                <a:solidFill>
                  <a:srgbClr val="FF0000"/>
                </a:solidFill>
                <a:latin typeface="標楷體" panose="03000509000000000000" pitchFamily="65" charset="-120"/>
                <a:ea typeface="標楷體" panose="03000509000000000000" pitchFamily="65" charset="-120"/>
              </a:rPr>
              <a:t>科技部計畫為計畫主持人</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詳細註明並簽名。</a:t>
            </a:r>
            <a:endParaRPr lang="zh-TW" altLang="en-US"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28</a:t>
            </a:fld>
            <a:endParaRPr lang="zh-TW"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儀器維修費</a:t>
            </a:r>
            <a:endParaRPr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p:txBody>
          <a:bodyPr>
            <a:normAutofit/>
          </a:bodyPr>
          <a:lstStyle/>
          <a:p>
            <a:r>
              <a:rPr lang="zh-TW" altLang="en-US" dirty="0" smtClean="0">
                <a:latin typeface="標楷體" panose="03000509000000000000" pitchFamily="65" charset="-120"/>
                <a:ea typeface="標楷體" panose="03000509000000000000" pitchFamily="65" charset="-120"/>
              </a:rPr>
              <a:t>應檢附文件</a:t>
            </a:r>
            <a:endParaRPr lang="en-US" altLang="zh-TW" dirty="0" smtClean="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費用逕付廠商者，請檢附掛號公文或經費結報單</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費用已代墊辦理歸墊者，請檢附公用清冊</a:t>
            </a:r>
            <a:endParaRPr lang="en-US" altLang="zh-TW" dirty="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支出憑證黏存單</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維修紀錄單或加註維修內容</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說明處請主持人簽名或蓋章</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29</a:t>
            </a:fld>
            <a:endParaRPr lang="zh-TW"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大綱</a:t>
            </a:r>
            <a:endParaRPr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a:xfrm>
            <a:off x="457200" y="1340768"/>
            <a:ext cx="7643192" cy="5114968"/>
          </a:xfrm>
        </p:spPr>
        <p:txBody>
          <a:bodyPr/>
          <a:lstStyle/>
          <a:p>
            <a:r>
              <a:rPr lang="zh-TW" altLang="en-US" sz="2800" dirty="0" smtClean="0">
                <a:latin typeface="標楷體" panose="03000509000000000000" pitchFamily="65" charset="-120"/>
                <a:ea typeface="標楷體" panose="03000509000000000000" pitchFamily="65" charset="-120"/>
                <a:cs typeface="Times New Roman" pitchFamily="18" charset="0"/>
              </a:rPr>
              <a:t>網頁資源、常用法規與表單</a:t>
            </a:r>
            <a:r>
              <a:rPr lang="en-US" altLang="zh-TW" sz="2800" dirty="0" smtClean="0">
                <a:latin typeface="標楷體" panose="03000509000000000000" pitchFamily="65" charset="-120"/>
                <a:ea typeface="標楷體" panose="03000509000000000000" pitchFamily="65" charset="-120"/>
                <a:cs typeface="Times New Roman" pitchFamily="18" charset="0"/>
              </a:rPr>
              <a:t>(P.4)</a:t>
            </a:r>
          </a:p>
          <a:p>
            <a:r>
              <a:rPr lang="zh-TW" altLang="en-US" sz="2800" dirty="0" smtClean="0">
                <a:latin typeface="標楷體" panose="03000509000000000000" pitchFamily="65" charset="-120"/>
                <a:ea typeface="標楷體" panose="03000509000000000000" pitchFamily="65" charset="-120"/>
                <a:cs typeface="Times New Roman" pitchFamily="18" charset="0"/>
              </a:rPr>
              <a:t>報帳相關流程</a:t>
            </a:r>
            <a:r>
              <a:rPr lang="en-US" altLang="zh-TW" sz="2800" dirty="0" smtClean="0">
                <a:latin typeface="標楷體" panose="03000509000000000000" pitchFamily="65" charset="-120"/>
                <a:ea typeface="標楷體" panose="03000509000000000000" pitchFamily="65" charset="-120"/>
                <a:cs typeface="Times New Roman" pitchFamily="18" charset="0"/>
              </a:rPr>
              <a:t>(P.16)</a:t>
            </a:r>
          </a:p>
          <a:p>
            <a:r>
              <a:rPr lang="zh-TW" altLang="en-US" sz="2800" dirty="0" smtClean="0">
                <a:latin typeface="標楷體" panose="03000509000000000000" pitchFamily="65" charset="-120"/>
                <a:ea typeface="標楷體" panose="03000509000000000000" pitchFamily="65" charset="-120"/>
                <a:cs typeface="Times New Roman" pitchFamily="18" charset="0"/>
              </a:rPr>
              <a:t>經費報支與結案</a:t>
            </a:r>
            <a:r>
              <a:rPr lang="en-US" altLang="zh-TW" sz="2800" dirty="0" smtClean="0">
                <a:latin typeface="標楷體" panose="03000509000000000000" pitchFamily="65" charset="-120"/>
                <a:ea typeface="標楷體" panose="03000509000000000000" pitchFamily="65" charset="-120"/>
                <a:cs typeface="Times New Roman" pitchFamily="18" charset="0"/>
              </a:rPr>
              <a:t>(P.20)</a:t>
            </a:r>
          </a:p>
          <a:p>
            <a:pPr lvl="1"/>
            <a:r>
              <a:rPr lang="zh-TW" altLang="en-US" sz="2600" dirty="0" smtClean="0">
                <a:latin typeface="標楷體" panose="03000509000000000000" pitchFamily="65" charset="-120"/>
                <a:ea typeface="標楷體" panose="03000509000000000000" pitchFamily="65" charset="-120"/>
              </a:rPr>
              <a:t>重點提示</a:t>
            </a:r>
            <a:r>
              <a:rPr lang="en-US" altLang="zh-TW" sz="2600" dirty="0" smtClean="0">
                <a:latin typeface="標楷體" panose="03000509000000000000" pitchFamily="65" charset="-120"/>
                <a:ea typeface="標楷體" panose="03000509000000000000" pitchFamily="65" charset="-120"/>
                <a:cs typeface="Times New Roman" panose="02020603050405020304" pitchFamily="18" charset="0"/>
              </a:rPr>
              <a:t>(P.21)</a:t>
            </a:r>
          </a:p>
          <a:p>
            <a:pPr lvl="1"/>
            <a:r>
              <a:rPr lang="zh-TW" altLang="en-US" sz="2600" dirty="0" smtClean="0">
                <a:latin typeface="標楷體" panose="03000509000000000000" pitchFamily="65" charset="-120"/>
                <a:ea typeface="標楷體" panose="03000509000000000000" pitchFamily="65" charset="-120"/>
              </a:rPr>
              <a:t>各項經費報支說明</a:t>
            </a:r>
            <a:r>
              <a:rPr lang="en-US" altLang="zh-TW" sz="2600" dirty="0">
                <a:latin typeface="標楷體" panose="03000509000000000000" pitchFamily="65" charset="-120"/>
                <a:ea typeface="標楷體" panose="03000509000000000000" pitchFamily="65" charset="-120"/>
                <a:cs typeface="Times New Roman" panose="02020603050405020304" pitchFamily="18" charset="0"/>
              </a:rPr>
              <a:t>(P.25)</a:t>
            </a:r>
          </a:p>
          <a:p>
            <a:pPr lvl="1"/>
            <a:r>
              <a:rPr lang="zh-TW" altLang="en-US" sz="2600" dirty="0" smtClean="0">
                <a:latin typeface="標楷體" panose="03000509000000000000" pitchFamily="65" charset="-120"/>
                <a:ea typeface="標楷體" panose="03000509000000000000" pitchFamily="65" charset="-120"/>
              </a:rPr>
              <a:t>科技部計畫經費結案</a:t>
            </a:r>
            <a:r>
              <a:rPr lang="en-US" altLang="zh-TW" sz="2600" dirty="0">
                <a:latin typeface="標楷體" panose="03000509000000000000" pitchFamily="65" charset="-120"/>
                <a:ea typeface="標楷體" panose="03000509000000000000" pitchFamily="65" charset="-120"/>
                <a:cs typeface="Times New Roman" panose="02020603050405020304" pitchFamily="18" charset="0"/>
              </a:rPr>
              <a:t>(</a:t>
            </a:r>
            <a:r>
              <a:rPr lang="en-US" altLang="zh-TW" sz="2600" dirty="0" smtClean="0">
                <a:latin typeface="標楷體" panose="03000509000000000000" pitchFamily="65" charset="-120"/>
                <a:ea typeface="標楷體" panose="03000509000000000000" pitchFamily="65" charset="-120"/>
                <a:cs typeface="Times New Roman" panose="02020603050405020304" pitchFamily="18" charset="0"/>
              </a:rPr>
              <a:t>P.58)</a:t>
            </a:r>
            <a:endParaRPr lang="en-US" altLang="zh-TW" sz="2600" dirty="0">
              <a:latin typeface="標楷體" panose="03000509000000000000" pitchFamily="65" charset="-120"/>
              <a:ea typeface="標楷體" panose="03000509000000000000" pitchFamily="65" charset="-120"/>
              <a:cs typeface="Times New Roman" panose="02020603050405020304" pitchFamily="18" charset="0"/>
            </a:endParaRPr>
          </a:p>
          <a:p>
            <a:pPr lvl="1"/>
            <a:r>
              <a:rPr lang="zh-TW" altLang="en-US" sz="2800" dirty="0" smtClean="0">
                <a:latin typeface="標楷體" panose="03000509000000000000" pitchFamily="65" charset="-120"/>
                <a:ea typeface="標楷體" panose="03000509000000000000" pitchFamily="65" charset="-120"/>
              </a:rPr>
              <a:t>非科技部產學合作</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委託</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計畫重點事項</a:t>
            </a:r>
            <a:r>
              <a:rPr lang="en-US" altLang="zh-TW" sz="2600" dirty="0" smtClean="0">
                <a:latin typeface="標楷體" panose="03000509000000000000" pitchFamily="65" charset="-120"/>
                <a:ea typeface="標楷體" panose="03000509000000000000" pitchFamily="65" charset="-120"/>
                <a:cs typeface="Times New Roman" panose="02020603050405020304" pitchFamily="18" charset="0"/>
              </a:rPr>
              <a:t>(P.60)</a:t>
            </a:r>
          </a:p>
          <a:p>
            <a:pPr lvl="1"/>
            <a:r>
              <a:rPr lang="zh-TW" altLang="en-US" sz="2800" dirty="0" smtClean="0">
                <a:latin typeface="標楷體" panose="03000509000000000000" pitchFamily="65" charset="-120"/>
                <a:ea typeface="標楷體" panose="03000509000000000000" pitchFamily="65" charset="-120"/>
              </a:rPr>
              <a:t>產學合作計畫行管費與結餘款重點事項</a:t>
            </a:r>
            <a:r>
              <a:rPr lang="en-US" altLang="zh-TW" sz="2600" dirty="0" smtClean="0">
                <a:latin typeface="標楷體" panose="03000509000000000000" pitchFamily="65" charset="-120"/>
                <a:ea typeface="標楷體" panose="03000509000000000000" pitchFamily="65" charset="-120"/>
                <a:cs typeface="Times New Roman" panose="02020603050405020304" pitchFamily="18" charset="0"/>
              </a:rPr>
              <a:t>(P.63)</a:t>
            </a:r>
          </a:p>
          <a:p>
            <a:pPr marL="274320" lvl="1" indent="-274320">
              <a:spcBef>
                <a:spcPts val="600"/>
              </a:spcBef>
              <a:buClr>
                <a:schemeClr val="tx2"/>
              </a:buClr>
              <a:buSzPct val="73000"/>
              <a:buFont typeface="Wingdings 2"/>
              <a:buChar char=""/>
            </a:pPr>
            <a:r>
              <a:rPr lang="zh-TW" altLang="en-US" sz="2800" b="1" dirty="0" smtClean="0">
                <a:solidFill>
                  <a:schemeClr val="tx1"/>
                </a:solidFill>
                <a:latin typeface="標楷體" panose="03000509000000000000" pitchFamily="65" charset="-120"/>
                <a:ea typeface="標楷體" panose="03000509000000000000" pitchFamily="65" charset="-120"/>
                <a:cs typeface="Times New Roman" pitchFamily="18" charset="0"/>
              </a:rPr>
              <a:t>其他注意事項</a:t>
            </a:r>
            <a:r>
              <a:rPr lang="en-US" altLang="zh-TW" sz="2800" b="1" dirty="0" smtClean="0">
                <a:solidFill>
                  <a:schemeClr val="tx1"/>
                </a:solidFill>
                <a:latin typeface="標楷體" panose="03000509000000000000" pitchFamily="65" charset="-120"/>
                <a:ea typeface="標楷體" panose="03000509000000000000" pitchFamily="65" charset="-120"/>
                <a:cs typeface="Times New Roman" pitchFamily="18" charset="0"/>
              </a:rPr>
              <a:t>(P.65)</a:t>
            </a:r>
          </a:p>
          <a:p>
            <a:endParaRPr lang="zh-TW" altLang="en-US" sz="3100" dirty="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3</a:t>
            </a:fld>
            <a:endParaRPr lang="zh-TW"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出席費</a:t>
            </a:r>
            <a:endParaRPr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p:txBody>
          <a:bodyPr>
            <a:normAutofit fontScale="92500" lnSpcReduction="10000"/>
          </a:bodyPr>
          <a:lstStyle/>
          <a:p>
            <a:r>
              <a:rPr lang="zh-TW" altLang="en-US" dirty="0" smtClean="0">
                <a:latin typeface="標楷體" panose="03000509000000000000" pitchFamily="65" charset="-120"/>
                <a:ea typeface="標楷體" panose="03000509000000000000" pitchFamily="65" charset="-120"/>
              </a:rPr>
              <a:t>應檢附文件：</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逕付受領人</a:t>
            </a:r>
            <a:endParaRPr lang="en-US" altLang="zh-TW" dirty="0" smtClean="0">
              <a:latin typeface="標楷體" panose="03000509000000000000" pitchFamily="65" charset="-120"/>
              <a:ea typeface="標楷體" panose="03000509000000000000" pitchFamily="65" charset="-120"/>
            </a:endParaRPr>
          </a:p>
          <a:p>
            <a:pPr lvl="2"/>
            <a:r>
              <a:rPr lang="zh-TW" altLang="en-US" dirty="0" smtClean="0">
                <a:latin typeface="標楷體" panose="03000509000000000000" pitchFamily="65" charset="-120"/>
                <a:ea typeface="標楷體" panose="03000509000000000000" pitchFamily="65" charset="-120"/>
              </a:rPr>
              <a:t>公用清冊</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款項名稱選擇「出席費」</a:t>
            </a:r>
            <a:r>
              <a:rPr lang="en-US" altLang="zh-TW" dirty="0" smtClean="0">
                <a:latin typeface="標楷體" panose="03000509000000000000" pitchFamily="65" charset="-120"/>
                <a:ea typeface="標楷體" panose="03000509000000000000" pitchFamily="65" charset="-120"/>
              </a:rPr>
              <a:t>)</a:t>
            </a:r>
          </a:p>
          <a:p>
            <a:pPr lvl="2"/>
            <a:r>
              <a:rPr lang="zh-TW" altLang="en-US" dirty="0" smtClean="0">
                <a:latin typeface="標楷體" panose="03000509000000000000" pitchFamily="65" charset="-120"/>
                <a:ea typeface="標楷體" panose="03000509000000000000" pitchFamily="65" charset="-120"/>
              </a:rPr>
              <a:t>出席會議紀錄或簽到資料。</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已代墊申請歸墊</a:t>
            </a:r>
            <a:endParaRPr lang="en-US" altLang="zh-TW" dirty="0" smtClean="0">
              <a:latin typeface="標楷體" panose="03000509000000000000" pitchFamily="65" charset="-120"/>
              <a:ea typeface="標楷體" panose="03000509000000000000" pitchFamily="65" charset="-120"/>
            </a:endParaRPr>
          </a:p>
          <a:p>
            <a:pPr lvl="2"/>
            <a:r>
              <a:rPr lang="zh-TW" altLang="en-US" dirty="0" smtClean="0">
                <a:latin typeface="標楷體" panose="03000509000000000000" pitchFamily="65" charset="-120"/>
                <a:ea typeface="標楷體" panose="03000509000000000000" pitchFamily="65" charset="-120"/>
              </a:rPr>
              <a:t>公用清冊</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款項名稱選擇「其他費用」</a:t>
            </a:r>
            <a:r>
              <a:rPr lang="en-US" altLang="zh-TW" dirty="0" smtClean="0">
                <a:latin typeface="標楷體" panose="03000509000000000000" pitchFamily="65" charset="-120"/>
                <a:ea typeface="標楷體" panose="03000509000000000000" pitchFamily="65" charset="-120"/>
              </a:rPr>
              <a:t>)</a:t>
            </a:r>
          </a:p>
          <a:p>
            <a:pPr lvl="2"/>
            <a:r>
              <a:rPr lang="zh-TW" altLang="en-US" dirty="0" smtClean="0">
                <a:latin typeface="標楷體" panose="03000509000000000000" pitchFamily="65" charset="-120"/>
                <a:ea typeface="標楷體" panose="03000509000000000000" pitchFamily="65" charset="-120"/>
              </a:rPr>
              <a:t>支出憑證黏存單</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現金領據清冊</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如受領人未於現金領據清冊上簽名，則應併附受領人已簽名之人工領據</a:t>
            </a:r>
            <a:r>
              <a:rPr lang="en-US" altLang="zh-TW" dirty="0" smtClean="0">
                <a:latin typeface="標楷體" panose="03000509000000000000" pitchFamily="65" charset="-120"/>
                <a:ea typeface="標楷體" panose="03000509000000000000" pitchFamily="65" charset="-120"/>
              </a:rPr>
              <a:t>)</a:t>
            </a:r>
          </a:p>
          <a:p>
            <a:pPr lvl="2"/>
            <a:r>
              <a:rPr lang="zh-TW" altLang="en-US" dirty="0" smtClean="0">
                <a:latin typeface="標楷體" panose="03000509000000000000" pitchFamily="65" charset="-120"/>
                <a:ea typeface="標楷體" panose="03000509000000000000" pitchFamily="65" charset="-120"/>
              </a:rPr>
              <a:t>出席會議紀錄或簽到資料。</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支給標準</a:t>
            </a:r>
            <a:r>
              <a:rPr lang="zh-TW" altLang="en-US" dirty="0">
                <a:latin typeface="標楷體" panose="03000509000000000000" pitchFamily="65" charset="-120"/>
                <a:ea typeface="標楷體" panose="03000509000000000000" pitchFamily="65" charset="-120"/>
              </a:rPr>
              <a:t>：以每次會議新</a:t>
            </a:r>
            <a:r>
              <a:rPr lang="zh-TW" altLang="en-US" dirty="0" smtClean="0">
                <a:latin typeface="標楷體" panose="03000509000000000000" pitchFamily="65" charset="-120"/>
                <a:ea typeface="標楷體" panose="03000509000000000000" pitchFamily="65" charset="-120"/>
              </a:rPr>
              <a:t>臺幣</a:t>
            </a:r>
            <a:r>
              <a:rPr lang="en-US" altLang="zh-TW" dirty="0" smtClean="0">
                <a:latin typeface="標楷體" panose="03000509000000000000" pitchFamily="65" charset="-120"/>
                <a:ea typeface="標楷體" panose="03000509000000000000" pitchFamily="65" charset="-120"/>
              </a:rPr>
              <a:t>2,500</a:t>
            </a:r>
            <a:r>
              <a:rPr lang="zh-TW" altLang="en-US" dirty="0" smtClean="0">
                <a:latin typeface="標楷體" panose="03000509000000000000" pitchFamily="65" charset="-120"/>
                <a:ea typeface="標楷體" panose="03000509000000000000" pitchFamily="65" charset="-120"/>
              </a:rPr>
              <a:t>元</a:t>
            </a:r>
            <a:r>
              <a:rPr lang="zh-TW" altLang="en-US" dirty="0">
                <a:latin typeface="標楷體" panose="03000509000000000000" pitchFamily="65" charset="-120"/>
                <a:ea typeface="標楷體" panose="03000509000000000000" pitchFamily="65" charset="-120"/>
              </a:rPr>
              <a:t>為上限，由各機關學校視會議諮詢性質及業務繁簡程度支給。</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重點說明：</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已支給出席費者，如係由遠地</a:t>
            </a:r>
            <a:r>
              <a:rPr lang="en-US" altLang="zh-TW" dirty="0" smtClean="0">
                <a:latin typeface="標楷體" panose="03000509000000000000" pitchFamily="65" charset="-120"/>
                <a:ea typeface="標楷體" panose="03000509000000000000" pitchFamily="65" charset="-120"/>
              </a:rPr>
              <a:t>(30</a:t>
            </a:r>
            <a:r>
              <a:rPr lang="zh-TW" altLang="en-US" dirty="0" smtClean="0">
                <a:latin typeface="標楷體" panose="03000509000000000000" pitchFamily="65" charset="-120"/>
                <a:ea typeface="標楷體" panose="03000509000000000000" pitchFamily="65" charset="-120"/>
              </a:rPr>
              <a:t>公里以外</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來校，得衡酌實際情況參照國內出差旅費報支要點規定覈實支給交通費及住宿費。</a:t>
            </a:r>
            <a:endParaRPr lang="en-US" altLang="zh-TW" dirty="0" smtClean="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30</a:t>
            </a:fld>
            <a:endParaRPr lang="zh-TW"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講座鐘點費</a:t>
            </a:r>
            <a:endParaRPr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p:txBody>
          <a:bodyPr>
            <a:normAutofit fontScale="85000" lnSpcReduction="20000"/>
          </a:bodyPr>
          <a:lstStyle/>
          <a:p>
            <a:r>
              <a:rPr lang="zh-TW" altLang="en-US" dirty="0" smtClean="0">
                <a:latin typeface="標楷體" panose="03000509000000000000" pitchFamily="65" charset="-120"/>
                <a:ea typeface="標楷體" panose="03000509000000000000" pitchFamily="65" charset="-120"/>
              </a:rPr>
              <a:t>應檢附文件：</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逕付受領人</a:t>
            </a:r>
            <a:endParaRPr lang="en-US" altLang="zh-TW" dirty="0" smtClean="0">
              <a:latin typeface="標楷體" panose="03000509000000000000" pitchFamily="65" charset="-120"/>
              <a:ea typeface="標楷體" panose="03000509000000000000" pitchFamily="65" charset="-120"/>
            </a:endParaRPr>
          </a:p>
          <a:p>
            <a:pPr lvl="2"/>
            <a:r>
              <a:rPr lang="zh-TW" altLang="en-US" dirty="0" smtClean="0">
                <a:latin typeface="標楷體" panose="03000509000000000000" pitchFamily="65" charset="-120"/>
                <a:ea typeface="標楷體" panose="03000509000000000000" pitchFamily="65" charset="-120"/>
              </a:rPr>
              <a:t>公用清冊</a:t>
            </a:r>
            <a:endParaRPr lang="en-US" altLang="zh-TW" dirty="0" smtClean="0">
              <a:latin typeface="標楷體" panose="03000509000000000000" pitchFamily="65" charset="-120"/>
              <a:ea typeface="標楷體" panose="03000509000000000000" pitchFamily="65" charset="-120"/>
            </a:endParaRPr>
          </a:p>
          <a:p>
            <a:pPr lvl="2"/>
            <a:r>
              <a:rPr lang="zh-TW" altLang="en-US" dirty="0" smtClean="0">
                <a:latin typeface="標楷體" panose="03000509000000000000" pitchFamily="65" charset="-120"/>
                <a:ea typeface="標楷體" panose="03000509000000000000" pitchFamily="65" charset="-120"/>
              </a:rPr>
              <a:t>註明講題、時間、地點、計酬方式</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各節起迄時間</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已代墊申請歸墊</a:t>
            </a:r>
            <a:endParaRPr lang="en-US" altLang="zh-TW" dirty="0">
              <a:latin typeface="標楷體" panose="03000509000000000000" pitchFamily="65" charset="-120"/>
              <a:ea typeface="標楷體" panose="03000509000000000000" pitchFamily="65" charset="-120"/>
            </a:endParaRPr>
          </a:p>
          <a:p>
            <a:pPr lvl="2"/>
            <a:r>
              <a:rPr lang="zh-TW" altLang="en-US" dirty="0" smtClean="0">
                <a:latin typeface="標楷體" panose="03000509000000000000" pitchFamily="65" charset="-120"/>
                <a:ea typeface="標楷體" panose="03000509000000000000" pitchFamily="65" charset="-120"/>
              </a:rPr>
              <a:t>公用清冊</a:t>
            </a:r>
            <a:endParaRPr lang="en-US" altLang="zh-TW" dirty="0" smtClean="0">
              <a:latin typeface="標楷體" panose="03000509000000000000" pitchFamily="65" charset="-120"/>
              <a:ea typeface="標楷體" panose="03000509000000000000" pitchFamily="65" charset="-120"/>
            </a:endParaRPr>
          </a:p>
          <a:p>
            <a:pPr lvl="2"/>
            <a:r>
              <a:rPr lang="zh-TW" altLang="en-US" dirty="0" smtClean="0">
                <a:latin typeface="標楷體" panose="03000509000000000000" pitchFamily="65" charset="-120"/>
                <a:ea typeface="標楷體" panose="03000509000000000000" pitchFamily="65" charset="-120"/>
              </a:rPr>
              <a:t>支出憑證黏存單</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現金領據清冊</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如受領人未於現金領據清冊上簽名，則應併附受領人已簽名之人工領據</a:t>
            </a:r>
            <a:r>
              <a:rPr lang="en-US" altLang="zh-TW" dirty="0" smtClean="0">
                <a:latin typeface="標楷體" panose="03000509000000000000" pitchFamily="65" charset="-120"/>
                <a:ea typeface="標楷體" panose="03000509000000000000" pitchFamily="65" charset="-120"/>
              </a:rPr>
              <a:t>)</a:t>
            </a:r>
          </a:p>
          <a:p>
            <a:pPr lvl="2"/>
            <a:r>
              <a:rPr lang="zh-TW" altLang="en-US" dirty="0" smtClean="0">
                <a:latin typeface="標楷體" panose="03000509000000000000" pitchFamily="65" charset="-120"/>
                <a:ea typeface="標楷體" panose="03000509000000000000" pitchFamily="65" charset="-120"/>
              </a:rPr>
              <a:t>註明講題、時間、地點、計酬方式</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各節起迄時間</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支給標準</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每節上限</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外聘國內專家學者：</a:t>
            </a:r>
            <a:r>
              <a:rPr lang="en-US" altLang="zh-TW" dirty="0" smtClean="0">
                <a:latin typeface="標楷體" panose="03000509000000000000" pitchFamily="65" charset="-120"/>
                <a:ea typeface="標楷體" panose="03000509000000000000" pitchFamily="65" charset="-120"/>
              </a:rPr>
              <a:t>2,000</a:t>
            </a:r>
            <a:r>
              <a:rPr lang="zh-TW" altLang="en-US" dirty="0" smtClean="0">
                <a:latin typeface="標楷體" panose="03000509000000000000" pitchFamily="65" charset="-120"/>
                <a:ea typeface="標楷體" panose="03000509000000000000" pitchFamily="65" charset="-120"/>
              </a:rPr>
              <a:t>元。</a:t>
            </a:r>
          </a:p>
          <a:p>
            <a:pPr lvl="1"/>
            <a:r>
              <a:rPr lang="zh-TW" altLang="en-US" dirty="0" smtClean="0">
                <a:latin typeface="標楷體" panose="03000509000000000000" pitchFamily="65" charset="-120"/>
                <a:ea typeface="標楷體" panose="03000509000000000000" pitchFamily="65" charset="-120"/>
              </a:rPr>
              <a:t>外聘與本機關有隸屬關係之學者專家：</a:t>
            </a:r>
            <a:r>
              <a:rPr lang="en-US" altLang="zh-TW" dirty="0" smtClean="0">
                <a:latin typeface="標楷體" panose="03000509000000000000" pitchFamily="65" charset="-120"/>
                <a:ea typeface="標楷體" panose="03000509000000000000" pitchFamily="65" charset="-120"/>
              </a:rPr>
              <a:t>1,500</a:t>
            </a:r>
            <a:r>
              <a:rPr lang="zh-TW" altLang="en-US" dirty="0" smtClean="0">
                <a:latin typeface="標楷體" panose="03000509000000000000" pitchFamily="65" charset="-120"/>
                <a:ea typeface="標楷體" panose="03000509000000000000" pitchFamily="65" charset="-120"/>
              </a:rPr>
              <a:t>元。</a:t>
            </a:r>
          </a:p>
          <a:p>
            <a:pPr lvl="1"/>
            <a:r>
              <a:rPr lang="zh-TW" altLang="en-US" dirty="0" smtClean="0">
                <a:latin typeface="標楷體" panose="03000509000000000000" pitchFamily="65" charset="-120"/>
                <a:ea typeface="標楷體" panose="03000509000000000000" pitchFamily="65" charset="-120"/>
              </a:rPr>
              <a:t>校內人員：</a:t>
            </a:r>
            <a:r>
              <a:rPr lang="en-US" altLang="zh-TW" dirty="0" smtClean="0">
                <a:latin typeface="標楷體" panose="03000509000000000000" pitchFamily="65" charset="-120"/>
                <a:ea typeface="標楷體" panose="03000509000000000000" pitchFamily="65" charset="-120"/>
              </a:rPr>
              <a:t>1,000</a:t>
            </a:r>
            <a:r>
              <a:rPr lang="zh-TW" altLang="en-US" dirty="0" smtClean="0">
                <a:latin typeface="標楷體" panose="03000509000000000000" pitchFamily="65" charset="-120"/>
                <a:ea typeface="標楷體" panose="03000509000000000000" pitchFamily="65" charset="-120"/>
              </a:rPr>
              <a:t>元。</a:t>
            </a:r>
            <a:endParaRPr lang="en-US" altLang="zh-TW" dirty="0" smtClean="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國外專家學者：得由主辦機關衡酌國外專家學者國際聲譽、學術地位、課程內容及延聘難易程度等相關條件自行訂</a:t>
            </a:r>
            <a:r>
              <a:rPr lang="zh-TW" altLang="en-US" dirty="0" smtClean="0">
                <a:latin typeface="標楷體" panose="03000509000000000000" pitchFamily="65" charset="-120"/>
                <a:ea typeface="標楷體" panose="03000509000000000000" pitchFamily="65" charset="-120"/>
              </a:rPr>
              <a:t>定。</a:t>
            </a:r>
            <a:endParaRPr lang="en-US" altLang="zh-TW" b="1"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授課時間每節為</a:t>
            </a:r>
            <a:r>
              <a:rPr lang="en-US" altLang="zh-TW" dirty="0" smtClean="0">
                <a:latin typeface="標楷體" panose="03000509000000000000" pitchFamily="65" charset="-120"/>
                <a:ea typeface="標楷體" panose="03000509000000000000" pitchFamily="65" charset="-120"/>
              </a:rPr>
              <a:t>50</a:t>
            </a:r>
            <a:r>
              <a:rPr lang="zh-TW" altLang="en-US" dirty="0" smtClean="0">
                <a:latin typeface="標楷體" panose="03000509000000000000" pitchFamily="65" charset="-120"/>
                <a:ea typeface="標楷體" panose="03000509000000000000" pitchFamily="65" charset="-120"/>
              </a:rPr>
              <a:t>分鐘，連續上課二節者為</a:t>
            </a:r>
            <a:r>
              <a:rPr lang="en-US" altLang="zh-TW" dirty="0" smtClean="0">
                <a:latin typeface="標楷體" panose="03000509000000000000" pitchFamily="65" charset="-120"/>
                <a:ea typeface="標楷體" panose="03000509000000000000" pitchFamily="65" charset="-120"/>
              </a:rPr>
              <a:t>90</a:t>
            </a:r>
            <a:r>
              <a:rPr lang="zh-TW" altLang="en-US" dirty="0" smtClean="0">
                <a:latin typeface="標楷體" panose="03000509000000000000" pitchFamily="65" charset="-120"/>
                <a:ea typeface="標楷體" panose="03000509000000000000" pitchFamily="65" charset="-120"/>
              </a:rPr>
              <a:t>分鐘，未滿者減半支給。</a:t>
            </a:r>
            <a:endParaRPr lang="zh-TW" altLang="en-US"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58A380AB-936D-4527-96E3-67EC2F507ECF}" type="slidenum">
              <a:rPr lang="zh-TW" altLang="en-US" smtClean="0"/>
              <a:pPr/>
              <a:t>31</a:t>
            </a:fld>
            <a:endParaRPr lang="zh-TW"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演講費</a:t>
            </a:r>
            <a:endParaRPr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a:xfrm>
            <a:off x="457200" y="1340768"/>
            <a:ext cx="7239000" cy="5328592"/>
          </a:xfrm>
        </p:spPr>
        <p:txBody>
          <a:bodyPr>
            <a:normAutofit fontScale="77500" lnSpcReduction="20000"/>
          </a:bodyPr>
          <a:lstStyle/>
          <a:p>
            <a:pPr>
              <a:lnSpc>
                <a:spcPct val="120000"/>
              </a:lnSpc>
            </a:pPr>
            <a:r>
              <a:rPr lang="zh-TW" altLang="en-US" sz="2900" dirty="0" smtClean="0">
                <a:latin typeface="標楷體" panose="03000509000000000000" pitchFamily="65" charset="-120"/>
                <a:ea typeface="標楷體" panose="03000509000000000000" pitchFamily="65" charset="-120"/>
              </a:rPr>
              <a:t>應檢附文件：</a:t>
            </a:r>
            <a:endParaRPr lang="en-US" altLang="zh-TW" sz="2900"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逕付受領人</a:t>
            </a:r>
            <a:endParaRPr lang="en-US" altLang="zh-TW" dirty="0" smtClean="0">
              <a:latin typeface="標楷體" panose="03000509000000000000" pitchFamily="65" charset="-120"/>
              <a:ea typeface="標楷體" panose="03000509000000000000" pitchFamily="65" charset="-120"/>
            </a:endParaRPr>
          </a:p>
          <a:p>
            <a:pPr lvl="2"/>
            <a:r>
              <a:rPr lang="zh-TW" altLang="en-US" dirty="0" smtClean="0">
                <a:latin typeface="標楷體" panose="03000509000000000000" pitchFamily="65" charset="-120"/>
                <a:ea typeface="標楷體" panose="03000509000000000000" pitchFamily="65" charset="-120"/>
              </a:rPr>
              <a:t>公用清冊</a:t>
            </a:r>
            <a:endParaRPr lang="en-US" altLang="zh-TW" dirty="0" smtClean="0">
              <a:latin typeface="標楷體" panose="03000509000000000000" pitchFamily="65" charset="-120"/>
              <a:ea typeface="標楷體" panose="03000509000000000000" pitchFamily="65" charset="-120"/>
            </a:endParaRPr>
          </a:p>
          <a:p>
            <a:pPr lvl="2"/>
            <a:r>
              <a:rPr lang="zh-TW" altLang="en-US" dirty="0" smtClean="0">
                <a:latin typeface="標楷體" panose="03000509000000000000" pitchFamily="65" charset="-120"/>
                <a:ea typeface="標楷體" panose="03000509000000000000" pitchFamily="65" charset="-120"/>
              </a:rPr>
              <a:t>註明講題、時間、地點、計酬方式。</a:t>
            </a:r>
            <a:endParaRPr lang="en-US" altLang="zh-TW" dirty="0" smtClean="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已代墊申請歸墊</a:t>
            </a:r>
            <a:endParaRPr lang="en-US" altLang="zh-TW" dirty="0">
              <a:latin typeface="標楷體" panose="03000509000000000000" pitchFamily="65" charset="-120"/>
              <a:ea typeface="標楷體" panose="03000509000000000000" pitchFamily="65" charset="-120"/>
            </a:endParaRPr>
          </a:p>
          <a:p>
            <a:pPr lvl="2"/>
            <a:r>
              <a:rPr lang="zh-TW" altLang="en-US" dirty="0" smtClean="0">
                <a:latin typeface="標楷體" panose="03000509000000000000" pitchFamily="65" charset="-120"/>
                <a:ea typeface="標楷體" panose="03000509000000000000" pitchFamily="65" charset="-120"/>
              </a:rPr>
              <a:t>公用清冊</a:t>
            </a:r>
            <a:endParaRPr lang="en-US" altLang="zh-TW" dirty="0" smtClean="0">
              <a:latin typeface="標楷體" panose="03000509000000000000" pitchFamily="65" charset="-120"/>
              <a:ea typeface="標楷體" panose="03000509000000000000" pitchFamily="65" charset="-120"/>
            </a:endParaRPr>
          </a:p>
          <a:p>
            <a:pPr lvl="2"/>
            <a:r>
              <a:rPr lang="zh-TW" altLang="en-US" dirty="0" smtClean="0">
                <a:latin typeface="標楷體" panose="03000509000000000000" pitchFamily="65" charset="-120"/>
                <a:ea typeface="標楷體" panose="03000509000000000000" pitchFamily="65" charset="-120"/>
              </a:rPr>
              <a:t>支出憑證黏存單</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現金領據清冊</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如受領人未於現金領據清冊上簽名，則應併附受領人已簽名之人工領據</a:t>
            </a:r>
            <a:r>
              <a:rPr lang="en-US" altLang="zh-TW" dirty="0" smtClean="0">
                <a:latin typeface="標楷體" panose="03000509000000000000" pitchFamily="65" charset="-120"/>
                <a:ea typeface="標楷體" panose="03000509000000000000" pitchFamily="65" charset="-120"/>
              </a:rPr>
              <a:t>)</a:t>
            </a:r>
          </a:p>
          <a:p>
            <a:pPr lvl="2"/>
            <a:r>
              <a:rPr lang="zh-TW" altLang="en-US" dirty="0" smtClean="0">
                <a:latin typeface="標楷體" panose="03000509000000000000" pitchFamily="65" charset="-120"/>
                <a:ea typeface="標楷體" panose="03000509000000000000" pitchFamily="65" charset="-120"/>
              </a:rPr>
              <a:t>註明講題、時間、地點、計酬方式。</a:t>
            </a:r>
            <a:endParaRPr lang="en-US" altLang="zh-TW" dirty="0" smtClean="0">
              <a:latin typeface="標楷體" panose="03000509000000000000" pitchFamily="65" charset="-120"/>
              <a:ea typeface="標楷體" panose="03000509000000000000" pitchFamily="65" charset="-120"/>
            </a:endParaRPr>
          </a:p>
          <a:p>
            <a:pPr>
              <a:lnSpc>
                <a:spcPct val="120000"/>
              </a:lnSpc>
            </a:pPr>
            <a:r>
              <a:rPr lang="zh-TW" altLang="en-US" sz="3000" dirty="0" smtClean="0">
                <a:latin typeface="標楷體" panose="03000509000000000000" pitchFamily="65" charset="-120"/>
                <a:ea typeface="標楷體" panose="03000509000000000000" pitchFamily="65" charset="-120"/>
              </a:rPr>
              <a:t>支給標準</a:t>
            </a:r>
            <a:r>
              <a:rPr lang="en-US" altLang="zh-TW" sz="3000" dirty="0" smtClean="0">
                <a:latin typeface="標楷體" panose="03000509000000000000" pitchFamily="65" charset="-120"/>
                <a:ea typeface="標楷體" panose="03000509000000000000" pitchFamily="65" charset="-120"/>
              </a:rPr>
              <a:t>(</a:t>
            </a:r>
            <a:r>
              <a:rPr lang="zh-TW" altLang="en-US" sz="3000" dirty="0" smtClean="0">
                <a:latin typeface="標楷體" panose="03000509000000000000" pitchFamily="65" charset="-120"/>
                <a:ea typeface="標楷體" panose="03000509000000000000" pitchFamily="65" charset="-120"/>
              </a:rPr>
              <a:t>每場</a:t>
            </a:r>
            <a:r>
              <a:rPr lang="en-US" altLang="zh-TW" sz="3000" dirty="0" smtClean="0">
                <a:latin typeface="標楷體" panose="03000509000000000000" pitchFamily="65" charset="-120"/>
                <a:ea typeface="標楷體" panose="03000509000000000000" pitchFamily="65" charset="-120"/>
              </a:rPr>
              <a:t>)</a:t>
            </a:r>
            <a:r>
              <a:rPr lang="zh-TW" altLang="en-US" sz="3000" dirty="0" smtClean="0">
                <a:latin typeface="標楷體" panose="03000509000000000000" pitchFamily="65" charset="-120"/>
                <a:ea typeface="標楷體" panose="03000509000000000000" pitchFamily="65" charset="-120"/>
              </a:rPr>
              <a:t>：</a:t>
            </a:r>
          </a:p>
          <a:p>
            <a:pPr lvl="1">
              <a:lnSpc>
                <a:spcPct val="120000"/>
              </a:lnSpc>
            </a:pPr>
            <a:r>
              <a:rPr lang="zh-TW" altLang="en-US" sz="2500" dirty="0" smtClean="0">
                <a:latin typeface="標楷體" panose="03000509000000000000" pitchFamily="65" charset="-120"/>
                <a:ea typeface="標楷體" panose="03000509000000000000" pitchFamily="65" charset="-120"/>
              </a:rPr>
              <a:t>全校性：內聘</a:t>
            </a:r>
            <a:r>
              <a:rPr lang="en-US" altLang="zh-TW" sz="2500" dirty="0" smtClean="0">
                <a:latin typeface="標楷體" panose="03000509000000000000" pitchFamily="65" charset="-120"/>
                <a:ea typeface="標楷體" panose="03000509000000000000" pitchFamily="65" charset="-120"/>
              </a:rPr>
              <a:t>2,400</a:t>
            </a:r>
            <a:r>
              <a:rPr lang="zh-TW" altLang="en-US" sz="2500" dirty="0" smtClean="0">
                <a:latin typeface="標楷體" panose="03000509000000000000" pitchFamily="65" charset="-120"/>
                <a:ea typeface="標楷體" panose="03000509000000000000" pitchFamily="65" charset="-120"/>
              </a:rPr>
              <a:t>元為限、外聘</a:t>
            </a:r>
            <a:r>
              <a:rPr lang="en-US" altLang="zh-TW" sz="2500" dirty="0" smtClean="0">
                <a:latin typeface="標楷體" panose="03000509000000000000" pitchFamily="65" charset="-120"/>
                <a:ea typeface="標楷體" panose="03000509000000000000" pitchFamily="65" charset="-120"/>
              </a:rPr>
              <a:t>6,500</a:t>
            </a:r>
            <a:r>
              <a:rPr lang="zh-TW" altLang="en-US" sz="2500" dirty="0" smtClean="0">
                <a:latin typeface="標楷體" panose="03000509000000000000" pitchFamily="65" charset="-120"/>
                <a:ea typeface="標楷體" panose="03000509000000000000" pitchFamily="65" charset="-120"/>
              </a:rPr>
              <a:t>元為限。</a:t>
            </a:r>
          </a:p>
          <a:p>
            <a:pPr lvl="1">
              <a:lnSpc>
                <a:spcPct val="120000"/>
              </a:lnSpc>
            </a:pPr>
            <a:r>
              <a:rPr lang="zh-TW" altLang="en-US" sz="2500" dirty="0" smtClean="0">
                <a:latin typeface="標楷體" panose="03000509000000000000" pitchFamily="65" charset="-120"/>
                <a:ea typeface="標楷體" panose="03000509000000000000" pitchFamily="65" charset="-120"/>
              </a:rPr>
              <a:t>各單位辦理：內聘</a:t>
            </a:r>
            <a:r>
              <a:rPr lang="en-US" altLang="zh-TW" sz="2500" dirty="0" smtClean="0">
                <a:latin typeface="標楷體" panose="03000509000000000000" pitchFamily="65" charset="-120"/>
                <a:ea typeface="標楷體" panose="03000509000000000000" pitchFamily="65" charset="-120"/>
              </a:rPr>
              <a:t>1,600</a:t>
            </a:r>
            <a:r>
              <a:rPr lang="zh-TW" altLang="en-US" sz="2500" dirty="0" smtClean="0">
                <a:latin typeface="標楷體" panose="03000509000000000000" pitchFamily="65" charset="-120"/>
                <a:ea typeface="標楷體" panose="03000509000000000000" pitchFamily="65" charset="-120"/>
              </a:rPr>
              <a:t>元為限、外聘</a:t>
            </a:r>
            <a:r>
              <a:rPr lang="en-US" altLang="zh-TW" sz="2500" dirty="0" smtClean="0">
                <a:latin typeface="標楷體" panose="03000509000000000000" pitchFamily="65" charset="-120"/>
                <a:ea typeface="標楷體" panose="03000509000000000000" pitchFamily="65" charset="-120"/>
              </a:rPr>
              <a:t>4,500</a:t>
            </a:r>
            <a:r>
              <a:rPr lang="zh-TW" altLang="en-US" sz="2500" dirty="0" smtClean="0">
                <a:latin typeface="標楷體" panose="03000509000000000000" pitchFamily="65" charset="-120"/>
                <a:ea typeface="標楷體" panose="03000509000000000000" pitchFamily="65" charset="-120"/>
              </a:rPr>
              <a:t>元為限。</a:t>
            </a:r>
            <a:endParaRPr lang="en-US" altLang="zh-TW" sz="3200" dirty="0" smtClean="0">
              <a:latin typeface="標楷體" panose="03000509000000000000" pitchFamily="65" charset="-120"/>
              <a:ea typeface="標楷體" panose="03000509000000000000" pitchFamily="65" charset="-120"/>
            </a:endParaRPr>
          </a:p>
          <a:p>
            <a:pPr>
              <a:lnSpc>
                <a:spcPct val="120000"/>
              </a:lnSpc>
            </a:pPr>
            <a:r>
              <a:rPr lang="zh-TW" altLang="en-US" sz="2900" dirty="0" smtClean="0">
                <a:latin typeface="標楷體" panose="03000509000000000000" pitchFamily="65" charset="-120"/>
                <a:ea typeface="標楷體" panose="03000509000000000000" pitchFamily="65" charset="-120"/>
              </a:rPr>
              <a:t>重點說明：</a:t>
            </a:r>
            <a:endParaRPr lang="en-US" altLang="zh-TW" sz="2900" dirty="0" smtClean="0">
              <a:latin typeface="標楷體" panose="03000509000000000000" pitchFamily="65" charset="-120"/>
              <a:ea typeface="標楷體" panose="03000509000000000000" pitchFamily="65" charset="-120"/>
            </a:endParaRPr>
          </a:p>
          <a:p>
            <a:pPr lvl="1">
              <a:lnSpc>
                <a:spcPct val="120000"/>
              </a:lnSpc>
            </a:pPr>
            <a:r>
              <a:rPr lang="zh-TW" altLang="en-US" sz="2500" dirty="0" smtClean="0">
                <a:latin typeface="標楷體" panose="03000509000000000000" pitchFamily="65" charset="-120"/>
                <a:ea typeface="標楷體" panose="03000509000000000000" pitchFamily="65" charset="-120"/>
              </a:rPr>
              <a:t>專題演講人員如在國內具有傑出之學術地位或特殊科技專長，擬支報酬超過規定標準，得另簽陳校長同意後辦理。</a:t>
            </a:r>
            <a:endParaRPr lang="en-US" altLang="zh-TW" sz="2500" dirty="0" smtClean="0">
              <a:latin typeface="標楷體" panose="03000509000000000000" pitchFamily="65" charset="-120"/>
              <a:ea typeface="標楷體" panose="03000509000000000000" pitchFamily="65" charset="-120"/>
            </a:endParaRPr>
          </a:p>
          <a:p>
            <a:pPr lvl="1">
              <a:lnSpc>
                <a:spcPct val="120000"/>
              </a:lnSpc>
            </a:pPr>
            <a:r>
              <a:rPr lang="zh-TW" altLang="en-US" sz="2600" dirty="0" smtClean="0">
                <a:latin typeface="標楷體" panose="03000509000000000000" pitchFamily="65" charset="-120"/>
                <a:ea typeface="標楷體" panose="03000509000000000000" pitchFamily="65" charset="-120"/>
              </a:rPr>
              <a:t>臺北市、新北市以外之外聘專題演講人員，依國內出差旅費報支要點之規定覈實支給交通費。</a:t>
            </a:r>
            <a:endParaRPr lang="zh-TW" altLang="en-US" sz="2600"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32</a:t>
            </a:fld>
            <a:endParaRPr lang="zh-TW"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稿費</a:t>
            </a:r>
            <a:r>
              <a:rPr lang="en-US" altLang="zh-TW" dirty="0" smtClean="0">
                <a:latin typeface="標楷體" panose="03000509000000000000" pitchFamily="65" charset="-120"/>
                <a:ea typeface="標楷體" panose="03000509000000000000" pitchFamily="65" charset="-120"/>
              </a:rPr>
              <a:t>(1/2)</a:t>
            </a:r>
            <a:endParaRPr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a:xfrm>
            <a:off x="457200" y="1340768"/>
            <a:ext cx="7239000" cy="5328592"/>
          </a:xfrm>
        </p:spPr>
        <p:txBody>
          <a:bodyPr>
            <a:normAutofit fontScale="85000" lnSpcReduction="20000"/>
          </a:bodyPr>
          <a:lstStyle/>
          <a:p>
            <a:pPr>
              <a:lnSpc>
                <a:spcPct val="120000"/>
              </a:lnSpc>
            </a:pPr>
            <a:r>
              <a:rPr lang="zh-TW" altLang="en-US" dirty="0" smtClean="0">
                <a:latin typeface="標楷體" panose="03000509000000000000" pitchFamily="65" charset="-120"/>
                <a:ea typeface="標楷體" panose="03000509000000000000" pitchFamily="65" charset="-120"/>
              </a:rPr>
              <a:t>應檢附文件：</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逕付受領人</a:t>
            </a:r>
            <a:endParaRPr lang="en-US" altLang="zh-TW" dirty="0" smtClean="0">
              <a:latin typeface="標楷體" panose="03000509000000000000" pitchFamily="65" charset="-120"/>
              <a:ea typeface="標楷體" panose="03000509000000000000" pitchFamily="65" charset="-120"/>
            </a:endParaRPr>
          </a:p>
          <a:p>
            <a:pPr lvl="2"/>
            <a:r>
              <a:rPr lang="zh-TW" altLang="en-US" dirty="0" smtClean="0">
                <a:latin typeface="標楷體" panose="03000509000000000000" pitchFamily="65" charset="-120"/>
                <a:ea typeface="標楷體" panose="03000509000000000000" pitchFamily="65" charset="-120"/>
              </a:rPr>
              <a:t>公用清冊</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款項名稱選擇</a:t>
            </a:r>
            <a:r>
              <a:rPr lang="zh-TW" altLang="en-US" dirty="0" smtClean="0">
                <a:latin typeface="標楷體" panose="03000509000000000000" pitchFamily="65" charset="-120"/>
                <a:ea typeface="標楷體" panose="03000509000000000000" pitchFamily="65" charset="-120"/>
              </a:rPr>
              <a:t>「稿費</a:t>
            </a:r>
            <a:r>
              <a:rPr lang="zh-TW" altLang="en-US" dirty="0">
                <a:latin typeface="標楷體" panose="03000509000000000000" pitchFamily="65" charset="-120"/>
                <a:ea typeface="標楷體" panose="03000509000000000000" pitchFamily="65" charset="-120"/>
              </a:rPr>
              <a:t>」</a:t>
            </a:r>
            <a:r>
              <a:rPr lang="en-US" altLang="zh-TW" dirty="0" smtClean="0">
                <a:latin typeface="標楷體" panose="03000509000000000000" pitchFamily="65" charset="-120"/>
                <a:ea typeface="標楷體" panose="03000509000000000000" pitchFamily="65" charset="-120"/>
              </a:rPr>
              <a:t>)</a:t>
            </a:r>
          </a:p>
          <a:p>
            <a:pPr lvl="2"/>
            <a:r>
              <a:rPr lang="zh-TW" altLang="en-US" dirty="0" smtClean="0">
                <a:latin typeface="標楷體" panose="03000509000000000000" pitchFamily="65" charset="-120"/>
                <a:ea typeface="標楷體" panose="03000509000000000000" pitchFamily="65" charset="-120"/>
              </a:rPr>
              <a:t>註明字數</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件數</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及標準、稿件名稱。</a:t>
            </a:r>
            <a:endParaRPr lang="en-US" altLang="zh-TW" dirty="0" smtClean="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已代墊申請歸墊</a:t>
            </a:r>
            <a:endParaRPr lang="en-US" altLang="zh-TW" dirty="0">
              <a:latin typeface="標楷體" panose="03000509000000000000" pitchFamily="65" charset="-120"/>
              <a:ea typeface="標楷體" panose="03000509000000000000" pitchFamily="65" charset="-120"/>
            </a:endParaRPr>
          </a:p>
          <a:p>
            <a:pPr lvl="2"/>
            <a:r>
              <a:rPr lang="zh-TW" altLang="en-US" dirty="0" smtClean="0">
                <a:latin typeface="標楷體" panose="03000509000000000000" pitchFamily="65" charset="-120"/>
                <a:ea typeface="標楷體" panose="03000509000000000000" pitchFamily="65" charset="-120"/>
              </a:rPr>
              <a:t>公用清冊</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款項名稱選擇「其他費用」</a:t>
            </a:r>
            <a:r>
              <a:rPr lang="en-US" altLang="zh-TW" dirty="0" smtClean="0">
                <a:latin typeface="標楷體" panose="03000509000000000000" pitchFamily="65" charset="-120"/>
                <a:ea typeface="標楷體" panose="03000509000000000000" pitchFamily="65" charset="-120"/>
              </a:rPr>
              <a:t>)</a:t>
            </a:r>
          </a:p>
          <a:p>
            <a:pPr lvl="2"/>
            <a:r>
              <a:rPr lang="zh-TW" altLang="en-US" dirty="0" smtClean="0">
                <a:latin typeface="標楷體" panose="03000509000000000000" pitchFamily="65" charset="-120"/>
                <a:ea typeface="標楷體" panose="03000509000000000000" pitchFamily="65" charset="-120"/>
              </a:rPr>
              <a:t>支出憑證黏存單</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現金領據清冊</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如受領人未於現金領據清冊上簽名，則應併附受領人已簽名之人工領據</a:t>
            </a:r>
            <a:r>
              <a:rPr lang="en-US" altLang="zh-TW" dirty="0" smtClean="0">
                <a:latin typeface="標楷體" panose="03000509000000000000" pitchFamily="65" charset="-120"/>
                <a:ea typeface="標楷體" panose="03000509000000000000" pitchFamily="65" charset="-120"/>
              </a:rPr>
              <a:t>)</a:t>
            </a:r>
          </a:p>
          <a:p>
            <a:pPr lvl="2"/>
            <a:r>
              <a:rPr lang="zh-TW" altLang="en-US" dirty="0" smtClean="0">
                <a:latin typeface="標楷體" panose="03000509000000000000" pitchFamily="65" charset="-120"/>
                <a:ea typeface="標楷體" panose="03000509000000000000" pitchFamily="65" charset="-120"/>
              </a:rPr>
              <a:t>註明字數</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件數</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及標準、稿件名稱。</a:t>
            </a:r>
            <a:endParaRPr lang="en-US" altLang="zh-TW" dirty="0" smtClean="0">
              <a:latin typeface="標楷體" panose="03000509000000000000" pitchFamily="65" charset="-120"/>
              <a:ea typeface="標楷體" panose="03000509000000000000" pitchFamily="65" charset="-120"/>
            </a:endParaRPr>
          </a:p>
          <a:p>
            <a:pPr>
              <a:lnSpc>
                <a:spcPct val="120000"/>
              </a:lnSpc>
            </a:pPr>
            <a:r>
              <a:rPr lang="zh-TW" altLang="en-US" dirty="0" smtClean="0">
                <a:latin typeface="標楷體" panose="03000509000000000000" pitchFamily="65" charset="-120"/>
                <a:ea typeface="標楷體" panose="03000509000000000000" pitchFamily="65" charset="-120"/>
              </a:rPr>
              <a:t>支給標準</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節錄</a:t>
            </a:r>
            <a:r>
              <a:rPr lang="en-US" altLang="zh-TW" dirty="0" smtClean="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中央政府各機關學校稿費支給基準數額表</a:t>
            </a:r>
            <a:endParaRPr lang="en-US" altLang="zh-TW" dirty="0" smtClean="0">
              <a:latin typeface="標楷體" panose="03000509000000000000" pitchFamily="65" charset="-120"/>
              <a:ea typeface="標楷體" panose="03000509000000000000" pitchFamily="65" charset="-120"/>
            </a:endParaRPr>
          </a:p>
          <a:p>
            <a:pPr lvl="1">
              <a:lnSpc>
                <a:spcPct val="120000"/>
              </a:lnSpc>
            </a:pPr>
            <a:r>
              <a:rPr lang="zh-TW" altLang="en-US" dirty="0" smtClean="0">
                <a:latin typeface="標楷體" panose="03000509000000000000" pitchFamily="65" charset="-120"/>
                <a:ea typeface="標楷體" panose="03000509000000000000" pitchFamily="65" charset="-120"/>
              </a:rPr>
              <a:t>撰稿</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每千字</a:t>
            </a:r>
            <a:r>
              <a:rPr lang="en-US" altLang="zh-TW" dirty="0" smtClean="0">
                <a:latin typeface="標楷體" panose="03000509000000000000" pitchFamily="65" charset="-120"/>
                <a:ea typeface="標楷體" panose="03000509000000000000" pitchFamily="65" charset="-120"/>
              </a:rPr>
              <a:t>)</a:t>
            </a:r>
          </a:p>
          <a:p>
            <a:pPr lvl="2">
              <a:lnSpc>
                <a:spcPct val="120000"/>
              </a:lnSpc>
            </a:pPr>
            <a:r>
              <a:rPr lang="zh-TW" altLang="en-US" dirty="0" smtClean="0">
                <a:solidFill>
                  <a:schemeClr val="tx1">
                    <a:lumMod val="65000"/>
                    <a:lumOff val="35000"/>
                  </a:schemeClr>
                </a:solidFill>
                <a:latin typeface="標楷體" panose="03000509000000000000" pitchFamily="65" charset="-120"/>
                <a:ea typeface="標楷體" panose="03000509000000000000" pitchFamily="65" charset="-120"/>
              </a:rPr>
              <a:t>一般稿件：中文</a:t>
            </a:r>
            <a:r>
              <a:rPr lang="en-US" altLang="zh-TW" dirty="0" smtClean="0">
                <a:solidFill>
                  <a:schemeClr val="tx1">
                    <a:lumMod val="65000"/>
                    <a:lumOff val="35000"/>
                  </a:schemeClr>
                </a:solidFill>
                <a:latin typeface="標楷體" panose="03000509000000000000" pitchFamily="65" charset="-120"/>
                <a:ea typeface="標楷體" panose="03000509000000000000" pitchFamily="65" charset="-120"/>
              </a:rPr>
              <a:t>680</a:t>
            </a:r>
            <a:r>
              <a:rPr lang="zh-TW" altLang="en-US" dirty="0" smtClean="0">
                <a:solidFill>
                  <a:schemeClr val="tx1">
                    <a:lumMod val="65000"/>
                    <a:lumOff val="35000"/>
                  </a:schemeClr>
                </a:solidFill>
                <a:latin typeface="標楷體" panose="03000509000000000000" pitchFamily="65" charset="-120"/>
                <a:ea typeface="標楷體" panose="03000509000000000000" pitchFamily="65" charset="-120"/>
              </a:rPr>
              <a:t>元至</a:t>
            </a:r>
            <a:r>
              <a:rPr lang="en-US" altLang="zh-TW" dirty="0" smtClean="0">
                <a:solidFill>
                  <a:schemeClr val="tx1">
                    <a:lumMod val="65000"/>
                    <a:lumOff val="35000"/>
                  </a:schemeClr>
                </a:solidFill>
                <a:latin typeface="標楷體" panose="03000509000000000000" pitchFamily="65" charset="-120"/>
                <a:ea typeface="標楷體" panose="03000509000000000000" pitchFamily="65" charset="-120"/>
              </a:rPr>
              <a:t>1,020</a:t>
            </a:r>
            <a:r>
              <a:rPr lang="zh-TW" altLang="en-US" dirty="0" smtClean="0">
                <a:solidFill>
                  <a:schemeClr val="tx1">
                    <a:lumMod val="65000"/>
                    <a:lumOff val="35000"/>
                  </a:schemeClr>
                </a:solidFill>
                <a:latin typeface="標楷體" panose="03000509000000000000" pitchFamily="65" charset="-120"/>
                <a:ea typeface="標楷體" panose="03000509000000000000" pitchFamily="65" charset="-120"/>
              </a:rPr>
              <a:t>元。</a:t>
            </a:r>
            <a:endParaRPr lang="en-US" altLang="zh-TW" dirty="0" smtClean="0">
              <a:solidFill>
                <a:schemeClr val="tx1">
                  <a:lumMod val="65000"/>
                  <a:lumOff val="35000"/>
                </a:schemeClr>
              </a:solidFill>
              <a:latin typeface="標楷體" panose="03000509000000000000" pitchFamily="65" charset="-120"/>
              <a:ea typeface="標楷體" panose="03000509000000000000" pitchFamily="65" charset="-120"/>
            </a:endParaRPr>
          </a:p>
          <a:p>
            <a:pPr lvl="2">
              <a:lnSpc>
                <a:spcPct val="120000"/>
              </a:lnSpc>
            </a:pPr>
            <a:r>
              <a:rPr lang="zh-TW" altLang="en-US" dirty="0" smtClean="0">
                <a:solidFill>
                  <a:schemeClr val="tx1">
                    <a:lumMod val="65000"/>
                    <a:lumOff val="35000"/>
                  </a:schemeClr>
                </a:solidFill>
                <a:latin typeface="標楷體" panose="03000509000000000000" pitchFamily="65" charset="-120"/>
                <a:ea typeface="標楷體" panose="03000509000000000000" pitchFamily="65" charset="-120"/>
              </a:rPr>
              <a:t>特別稿件：中文</a:t>
            </a:r>
            <a:r>
              <a:rPr lang="en-US" altLang="zh-TW" dirty="0" smtClean="0">
                <a:solidFill>
                  <a:schemeClr val="tx1">
                    <a:lumMod val="65000"/>
                    <a:lumOff val="35000"/>
                  </a:schemeClr>
                </a:solidFill>
                <a:latin typeface="標楷體" panose="03000509000000000000" pitchFamily="65" charset="-120"/>
                <a:ea typeface="標楷體" panose="03000509000000000000" pitchFamily="65" charset="-120"/>
              </a:rPr>
              <a:t>810</a:t>
            </a:r>
            <a:r>
              <a:rPr lang="zh-TW" altLang="en-US" dirty="0" smtClean="0">
                <a:solidFill>
                  <a:schemeClr val="tx1">
                    <a:lumMod val="65000"/>
                    <a:lumOff val="35000"/>
                  </a:schemeClr>
                </a:solidFill>
                <a:latin typeface="標楷體" panose="03000509000000000000" pitchFamily="65" charset="-120"/>
                <a:ea typeface="標楷體" panose="03000509000000000000" pitchFamily="65" charset="-120"/>
              </a:rPr>
              <a:t>元至</a:t>
            </a:r>
            <a:r>
              <a:rPr lang="en-US" altLang="zh-TW" dirty="0" smtClean="0">
                <a:solidFill>
                  <a:schemeClr val="tx1">
                    <a:lumMod val="65000"/>
                    <a:lumOff val="35000"/>
                  </a:schemeClr>
                </a:solidFill>
                <a:latin typeface="標楷體" panose="03000509000000000000" pitchFamily="65" charset="-120"/>
                <a:ea typeface="標楷體" panose="03000509000000000000" pitchFamily="65" charset="-120"/>
              </a:rPr>
              <a:t>1,420</a:t>
            </a:r>
            <a:r>
              <a:rPr lang="zh-TW" altLang="en-US" dirty="0" smtClean="0">
                <a:solidFill>
                  <a:schemeClr val="tx1">
                    <a:lumMod val="65000"/>
                    <a:lumOff val="35000"/>
                  </a:schemeClr>
                </a:solidFill>
                <a:latin typeface="標楷體" panose="03000509000000000000" pitchFamily="65" charset="-120"/>
                <a:ea typeface="標楷體" panose="03000509000000000000" pitchFamily="65" charset="-120"/>
              </a:rPr>
              <a:t>元，外文</a:t>
            </a:r>
            <a:r>
              <a:rPr lang="en-US" altLang="zh-TW" dirty="0" smtClean="0">
                <a:solidFill>
                  <a:schemeClr val="tx1">
                    <a:lumMod val="65000"/>
                    <a:lumOff val="35000"/>
                  </a:schemeClr>
                </a:solidFill>
                <a:latin typeface="標楷體" panose="03000509000000000000" pitchFamily="65" charset="-120"/>
                <a:ea typeface="標楷體" panose="03000509000000000000" pitchFamily="65" charset="-120"/>
              </a:rPr>
              <a:t>1,020</a:t>
            </a:r>
            <a:r>
              <a:rPr lang="zh-TW" altLang="en-US" dirty="0" smtClean="0">
                <a:solidFill>
                  <a:schemeClr val="tx1">
                    <a:lumMod val="65000"/>
                    <a:lumOff val="35000"/>
                  </a:schemeClr>
                </a:solidFill>
                <a:latin typeface="標楷體" panose="03000509000000000000" pitchFamily="65" charset="-120"/>
                <a:ea typeface="標楷體" panose="03000509000000000000" pitchFamily="65" charset="-120"/>
              </a:rPr>
              <a:t>元至</a:t>
            </a:r>
            <a:r>
              <a:rPr lang="en-US" altLang="zh-TW" dirty="0" smtClean="0">
                <a:solidFill>
                  <a:schemeClr val="tx1">
                    <a:lumMod val="65000"/>
                    <a:lumOff val="35000"/>
                  </a:schemeClr>
                </a:solidFill>
                <a:latin typeface="標楷體" panose="03000509000000000000" pitchFamily="65" charset="-120"/>
                <a:ea typeface="標楷體" panose="03000509000000000000" pitchFamily="65" charset="-120"/>
              </a:rPr>
              <a:t>1,630</a:t>
            </a:r>
            <a:r>
              <a:rPr lang="zh-TW" altLang="en-US" dirty="0" smtClean="0">
                <a:solidFill>
                  <a:schemeClr val="tx1">
                    <a:lumMod val="65000"/>
                    <a:lumOff val="35000"/>
                  </a:schemeClr>
                </a:solidFill>
                <a:latin typeface="標楷體" panose="03000509000000000000" pitchFamily="65" charset="-120"/>
                <a:ea typeface="標楷體" panose="03000509000000000000" pitchFamily="65" charset="-120"/>
              </a:rPr>
              <a:t>元。</a:t>
            </a:r>
          </a:p>
          <a:p>
            <a:pPr lvl="1">
              <a:lnSpc>
                <a:spcPct val="120000"/>
              </a:lnSpc>
            </a:pPr>
            <a:r>
              <a:rPr lang="zh-TW" altLang="en-US" dirty="0" smtClean="0">
                <a:latin typeface="標楷體" panose="03000509000000000000" pitchFamily="65" charset="-120"/>
                <a:ea typeface="標楷體" panose="03000509000000000000" pitchFamily="65" charset="-120"/>
              </a:rPr>
              <a:t>審查費</a:t>
            </a:r>
            <a:r>
              <a:rPr lang="en-US" altLang="zh-TW" dirty="0" smtClean="0">
                <a:solidFill>
                  <a:schemeClr val="tx1">
                    <a:lumMod val="65000"/>
                    <a:lumOff val="35000"/>
                  </a:schemeClr>
                </a:solidFill>
                <a:latin typeface="標楷體" panose="03000509000000000000" pitchFamily="65" charset="-120"/>
                <a:ea typeface="標楷體" panose="03000509000000000000" pitchFamily="65" charset="-120"/>
              </a:rPr>
              <a:t>(</a:t>
            </a:r>
            <a:r>
              <a:rPr lang="zh-TW" altLang="en-US" dirty="0">
                <a:solidFill>
                  <a:schemeClr val="tx1">
                    <a:lumMod val="65000"/>
                    <a:lumOff val="35000"/>
                  </a:schemeClr>
                </a:solidFill>
                <a:latin typeface="標楷體" panose="03000509000000000000" pitchFamily="65" charset="-120"/>
                <a:ea typeface="標楷體" panose="03000509000000000000" pitchFamily="65" charset="-120"/>
              </a:rPr>
              <a:t>每千字</a:t>
            </a:r>
            <a:r>
              <a:rPr lang="en-US" altLang="zh-TW" dirty="0">
                <a:solidFill>
                  <a:schemeClr val="tx1">
                    <a:lumMod val="65000"/>
                    <a:lumOff val="35000"/>
                  </a:schemeClr>
                </a:solidFill>
                <a:latin typeface="標楷體" panose="03000509000000000000" pitchFamily="65" charset="-120"/>
                <a:ea typeface="標楷體" panose="03000509000000000000" pitchFamily="65" charset="-120"/>
              </a:rPr>
              <a:t>)</a:t>
            </a:r>
          </a:p>
          <a:p>
            <a:pPr lvl="2">
              <a:lnSpc>
                <a:spcPct val="120000"/>
              </a:lnSpc>
            </a:pPr>
            <a:r>
              <a:rPr lang="zh-TW" altLang="en-US" dirty="0" smtClean="0">
                <a:solidFill>
                  <a:schemeClr val="tx1">
                    <a:lumMod val="65000"/>
                    <a:lumOff val="35000"/>
                  </a:schemeClr>
                </a:solidFill>
                <a:latin typeface="標楷體" panose="03000509000000000000" pitchFamily="65" charset="-120"/>
                <a:ea typeface="標楷體" panose="03000509000000000000" pitchFamily="65" charset="-120"/>
              </a:rPr>
              <a:t>按字計酬者：每千字中文</a:t>
            </a:r>
            <a:r>
              <a:rPr lang="en-US" altLang="zh-TW" dirty="0" smtClean="0">
                <a:solidFill>
                  <a:schemeClr val="tx1">
                    <a:lumMod val="65000"/>
                    <a:lumOff val="35000"/>
                  </a:schemeClr>
                </a:solidFill>
                <a:latin typeface="標楷體" panose="03000509000000000000" pitchFamily="65" charset="-120"/>
                <a:ea typeface="標楷體" panose="03000509000000000000" pitchFamily="65" charset="-120"/>
              </a:rPr>
              <a:t>200</a:t>
            </a:r>
            <a:r>
              <a:rPr lang="zh-TW" altLang="en-US" dirty="0" smtClean="0">
                <a:solidFill>
                  <a:schemeClr val="tx1">
                    <a:lumMod val="65000"/>
                    <a:lumOff val="35000"/>
                  </a:schemeClr>
                </a:solidFill>
                <a:latin typeface="標楷體" panose="03000509000000000000" pitchFamily="65" charset="-120"/>
                <a:ea typeface="標楷體" panose="03000509000000000000" pitchFamily="65" charset="-120"/>
              </a:rPr>
              <a:t>元，外文</a:t>
            </a:r>
            <a:r>
              <a:rPr lang="en-US" altLang="zh-TW" dirty="0" smtClean="0">
                <a:solidFill>
                  <a:schemeClr val="tx1">
                    <a:lumMod val="65000"/>
                    <a:lumOff val="35000"/>
                  </a:schemeClr>
                </a:solidFill>
                <a:latin typeface="標楷體" panose="03000509000000000000" pitchFamily="65" charset="-120"/>
                <a:ea typeface="標楷體" panose="03000509000000000000" pitchFamily="65" charset="-120"/>
              </a:rPr>
              <a:t>250</a:t>
            </a:r>
            <a:r>
              <a:rPr lang="zh-TW" altLang="en-US" dirty="0" smtClean="0">
                <a:solidFill>
                  <a:schemeClr val="tx1">
                    <a:lumMod val="65000"/>
                    <a:lumOff val="35000"/>
                  </a:schemeClr>
                </a:solidFill>
                <a:latin typeface="標楷體" panose="03000509000000000000" pitchFamily="65" charset="-120"/>
                <a:ea typeface="標楷體" panose="03000509000000000000" pitchFamily="65" charset="-120"/>
              </a:rPr>
              <a:t>元。</a:t>
            </a:r>
          </a:p>
          <a:p>
            <a:pPr lvl="2">
              <a:lnSpc>
                <a:spcPct val="120000"/>
              </a:lnSpc>
            </a:pPr>
            <a:r>
              <a:rPr lang="zh-TW" altLang="en-US" dirty="0" smtClean="0">
                <a:solidFill>
                  <a:schemeClr val="tx1">
                    <a:lumMod val="65000"/>
                    <a:lumOff val="35000"/>
                  </a:schemeClr>
                </a:solidFill>
                <a:latin typeface="標楷體" panose="03000509000000000000" pitchFamily="65" charset="-120"/>
                <a:ea typeface="標楷體" panose="03000509000000000000" pitchFamily="65" charset="-120"/>
              </a:rPr>
              <a:t>按件計酬者：中文每件</a:t>
            </a:r>
            <a:r>
              <a:rPr lang="en-US" altLang="zh-TW" dirty="0" smtClean="0">
                <a:solidFill>
                  <a:schemeClr val="tx1">
                    <a:lumMod val="65000"/>
                    <a:lumOff val="35000"/>
                  </a:schemeClr>
                </a:solidFill>
                <a:latin typeface="標楷體" panose="03000509000000000000" pitchFamily="65" charset="-120"/>
                <a:ea typeface="標楷體" panose="03000509000000000000" pitchFamily="65" charset="-120"/>
              </a:rPr>
              <a:t>810</a:t>
            </a:r>
            <a:r>
              <a:rPr lang="zh-TW" altLang="en-US" dirty="0" smtClean="0">
                <a:solidFill>
                  <a:schemeClr val="tx1">
                    <a:lumMod val="65000"/>
                    <a:lumOff val="35000"/>
                  </a:schemeClr>
                </a:solidFill>
                <a:latin typeface="標楷體" panose="03000509000000000000" pitchFamily="65" charset="-120"/>
                <a:ea typeface="標楷體" panose="03000509000000000000" pitchFamily="65" charset="-120"/>
              </a:rPr>
              <a:t>元，外文每件</a:t>
            </a:r>
            <a:r>
              <a:rPr lang="en-US" altLang="zh-TW" dirty="0" smtClean="0">
                <a:solidFill>
                  <a:schemeClr val="tx1">
                    <a:lumMod val="65000"/>
                    <a:lumOff val="35000"/>
                  </a:schemeClr>
                </a:solidFill>
                <a:latin typeface="標楷體" panose="03000509000000000000" pitchFamily="65" charset="-120"/>
                <a:ea typeface="標楷體" panose="03000509000000000000" pitchFamily="65" charset="-120"/>
              </a:rPr>
              <a:t>1,220</a:t>
            </a:r>
            <a:r>
              <a:rPr lang="zh-TW" altLang="en-US" dirty="0" smtClean="0">
                <a:solidFill>
                  <a:schemeClr val="tx1">
                    <a:lumMod val="65000"/>
                    <a:lumOff val="35000"/>
                  </a:schemeClr>
                </a:solidFill>
                <a:latin typeface="標楷體" panose="03000509000000000000" pitchFamily="65" charset="-120"/>
                <a:ea typeface="標楷體" panose="03000509000000000000" pitchFamily="65" charset="-120"/>
              </a:rPr>
              <a:t>元。</a:t>
            </a:r>
            <a:endParaRPr lang="en-US" altLang="zh-TW" dirty="0" smtClean="0">
              <a:solidFill>
                <a:schemeClr val="tx1">
                  <a:lumMod val="65000"/>
                  <a:lumOff val="35000"/>
                </a:schemeClr>
              </a:solidFill>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58A380AB-936D-4527-96E3-67EC2F507ECF}" type="slidenum">
              <a:rPr lang="zh-TW" altLang="en-US" smtClean="0"/>
              <a:pPr/>
              <a:t>33</a:t>
            </a:fld>
            <a:endParaRPr lang="zh-TW" altLang="en-US"/>
          </a:p>
        </p:txBody>
      </p:sp>
    </p:spTree>
    <p:extLst>
      <p:ext uri="{BB962C8B-B14F-4D97-AF65-F5344CB8AC3E}">
        <p14:creationId xmlns:p14="http://schemas.microsoft.com/office/powerpoint/2010/main" val="18193492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稿費</a:t>
            </a:r>
            <a:r>
              <a:rPr lang="en-US" altLang="zh-TW" dirty="0" smtClean="0">
                <a:latin typeface="標楷體" panose="03000509000000000000" pitchFamily="65" charset="-120"/>
                <a:ea typeface="標楷體" panose="03000509000000000000" pitchFamily="65" charset="-120"/>
              </a:rPr>
              <a:t>(2/2)</a:t>
            </a:r>
            <a:endParaRPr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a:xfrm>
            <a:off x="457200" y="1340768"/>
            <a:ext cx="7643192" cy="5328592"/>
          </a:xfrm>
        </p:spPr>
        <p:txBody>
          <a:bodyPr>
            <a:normAutofit fontScale="77500" lnSpcReduction="20000"/>
          </a:bodyPr>
          <a:lstStyle/>
          <a:p>
            <a:pPr>
              <a:lnSpc>
                <a:spcPct val="120000"/>
              </a:lnSpc>
            </a:pPr>
            <a:r>
              <a:rPr lang="zh-TW" altLang="en-US" dirty="0" smtClean="0">
                <a:latin typeface="標楷體" panose="03000509000000000000" pitchFamily="65" charset="-120"/>
                <a:ea typeface="標楷體" panose="03000509000000000000" pitchFamily="65" charset="-120"/>
              </a:rPr>
              <a:t>支給標準</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節錄</a:t>
            </a:r>
            <a:r>
              <a:rPr lang="en-US" altLang="zh-TW" dirty="0" smtClean="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國立政治大學譯稿及學術外文改稿、潤稿費支給</a:t>
            </a:r>
            <a:r>
              <a:rPr lang="zh-TW" altLang="en-US" dirty="0" smtClean="0">
                <a:latin typeface="標楷體" panose="03000509000000000000" pitchFamily="65" charset="-120"/>
                <a:ea typeface="標楷體" panose="03000509000000000000" pitchFamily="65" charset="-120"/>
              </a:rPr>
              <a:t>標準</a:t>
            </a:r>
            <a:endParaRPr lang="en-US" altLang="zh-TW" dirty="0" smtClean="0">
              <a:latin typeface="標楷體" panose="03000509000000000000" pitchFamily="65" charset="-120"/>
              <a:ea typeface="標楷體" panose="03000509000000000000" pitchFamily="65" charset="-120"/>
            </a:endParaRPr>
          </a:p>
          <a:p>
            <a:pPr lvl="1">
              <a:lnSpc>
                <a:spcPct val="120000"/>
              </a:lnSpc>
            </a:pPr>
            <a:r>
              <a:rPr lang="zh-TW" altLang="en-US" dirty="0">
                <a:latin typeface="標楷體" panose="03000509000000000000" pitchFamily="65" charset="-120"/>
                <a:ea typeface="標楷體" panose="03000509000000000000" pitchFamily="65" charset="-120"/>
              </a:rPr>
              <a:t>譯</a:t>
            </a:r>
            <a:r>
              <a:rPr lang="zh-TW" altLang="en-US" dirty="0" smtClean="0">
                <a:latin typeface="標楷體" panose="03000509000000000000" pitchFamily="65" charset="-120"/>
                <a:ea typeface="標楷體" panose="03000509000000000000" pitchFamily="65" charset="-120"/>
              </a:rPr>
              <a:t>稿 </a:t>
            </a:r>
            <a:r>
              <a:rPr lang="en-US" altLang="zh-TW" dirty="0" smtClean="0">
                <a:solidFill>
                  <a:schemeClr val="tx1">
                    <a:lumMod val="65000"/>
                    <a:lumOff val="35000"/>
                  </a:schemeClr>
                </a:solidFill>
                <a:latin typeface="標楷體" panose="03000509000000000000" pitchFamily="65" charset="-120"/>
                <a:ea typeface="標楷體" panose="03000509000000000000" pitchFamily="65" charset="-120"/>
              </a:rPr>
              <a:t>(</a:t>
            </a:r>
            <a:r>
              <a:rPr lang="zh-TW" altLang="en-US" dirty="0" smtClean="0">
                <a:solidFill>
                  <a:schemeClr val="tx1">
                    <a:lumMod val="65000"/>
                    <a:lumOff val="35000"/>
                  </a:schemeClr>
                </a:solidFill>
                <a:latin typeface="標楷體" panose="03000509000000000000" pitchFamily="65" charset="-120"/>
                <a:ea typeface="標楷體" panose="03000509000000000000" pitchFamily="65" charset="-120"/>
              </a:rPr>
              <a:t>每千字</a:t>
            </a:r>
            <a:r>
              <a:rPr lang="en-US" altLang="zh-TW" dirty="0" smtClean="0">
                <a:solidFill>
                  <a:schemeClr val="tx1">
                    <a:lumMod val="65000"/>
                    <a:lumOff val="35000"/>
                  </a:schemeClr>
                </a:solidFill>
                <a:latin typeface="標楷體" panose="03000509000000000000" pitchFamily="65" charset="-120"/>
                <a:ea typeface="標楷體" panose="03000509000000000000" pitchFamily="65" charset="-120"/>
              </a:rPr>
              <a:t>)</a:t>
            </a:r>
          </a:p>
          <a:p>
            <a:pPr lvl="2">
              <a:lnSpc>
                <a:spcPct val="120000"/>
              </a:lnSpc>
            </a:pP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一般譯稿</a:t>
            </a:r>
            <a:r>
              <a:rPr lang="zh-TW" altLang="en-US" sz="2200" dirty="0" smtClean="0">
                <a:solidFill>
                  <a:schemeClr val="tx1">
                    <a:lumMod val="65000"/>
                    <a:lumOff val="35000"/>
                  </a:schemeClr>
                </a:solidFill>
                <a:latin typeface="標楷體" panose="03000509000000000000" pitchFamily="65" charset="-120"/>
                <a:ea typeface="標楷體" panose="03000509000000000000" pitchFamily="65" charset="-120"/>
              </a:rPr>
              <a:t>：</a:t>
            </a:r>
            <a:endParaRPr lang="en-US" altLang="zh-TW" sz="2200" dirty="0" smtClean="0">
              <a:solidFill>
                <a:schemeClr val="tx1">
                  <a:lumMod val="65000"/>
                  <a:lumOff val="35000"/>
                </a:schemeClr>
              </a:solidFill>
              <a:latin typeface="標楷體" panose="03000509000000000000" pitchFamily="65" charset="-120"/>
              <a:ea typeface="標楷體" panose="03000509000000000000" pitchFamily="65" charset="-120"/>
            </a:endParaRPr>
          </a:p>
          <a:p>
            <a:pPr lvl="2">
              <a:lnSpc>
                <a:spcPct val="120000"/>
              </a:lnSpc>
            </a:pPr>
            <a:r>
              <a:rPr lang="zh-TW" altLang="en-US" sz="2200" dirty="0" smtClean="0">
                <a:solidFill>
                  <a:schemeClr val="tx1">
                    <a:lumMod val="65000"/>
                    <a:lumOff val="35000"/>
                  </a:schemeClr>
                </a:solidFill>
                <a:latin typeface="標楷體" panose="03000509000000000000" pitchFamily="65" charset="-120"/>
                <a:ea typeface="標楷體" panose="03000509000000000000" pitchFamily="65" charset="-120"/>
              </a:rPr>
              <a:t>外文</a:t>
            </a: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譯中文 </a:t>
            </a:r>
            <a:r>
              <a:rPr lang="en-US" altLang="zh-TW" sz="2200" dirty="0">
                <a:solidFill>
                  <a:schemeClr val="tx1">
                    <a:lumMod val="65000"/>
                    <a:lumOff val="35000"/>
                  </a:schemeClr>
                </a:solidFill>
                <a:latin typeface="標楷體" panose="03000509000000000000" pitchFamily="65" charset="-120"/>
                <a:ea typeface="標楷體" panose="03000509000000000000" pitchFamily="65" charset="-120"/>
              </a:rPr>
              <a:t>580 </a:t>
            </a: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元至 </a:t>
            </a:r>
            <a:r>
              <a:rPr lang="en-US" altLang="zh-TW" sz="2200" dirty="0">
                <a:solidFill>
                  <a:schemeClr val="tx1">
                    <a:lumMod val="65000"/>
                    <a:lumOff val="35000"/>
                  </a:schemeClr>
                </a:solidFill>
                <a:latin typeface="標楷體" panose="03000509000000000000" pitchFamily="65" charset="-120"/>
                <a:ea typeface="標楷體" panose="03000509000000000000" pitchFamily="65" charset="-120"/>
              </a:rPr>
              <a:t>870 </a:t>
            </a: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元，以中文計</a:t>
            </a:r>
            <a:r>
              <a:rPr lang="zh-TW" altLang="en-US" sz="2200" dirty="0" smtClean="0">
                <a:solidFill>
                  <a:schemeClr val="tx1">
                    <a:lumMod val="65000"/>
                    <a:lumOff val="35000"/>
                  </a:schemeClr>
                </a:solidFill>
                <a:latin typeface="標楷體" panose="03000509000000000000" pitchFamily="65" charset="-120"/>
                <a:ea typeface="標楷體" panose="03000509000000000000" pitchFamily="65" charset="-120"/>
              </a:rPr>
              <a:t>。</a:t>
            </a:r>
            <a:endParaRPr lang="en-US" altLang="zh-TW" sz="2200" dirty="0" smtClean="0">
              <a:solidFill>
                <a:schemeClr val="tx1">
                  <a:lumMod val="65000"/>
                  <a:lumOff val="35000"/>
                </a:schemeClr>
              </a:solidFill>
              <a:latin typeface="標楷體" panose="03000509000000000000" pitchFamily="65" charset="-120"/>
              <a:ea typeface="標楷體" panose="03000509000000000000" pitchFamily="65" charset="-120"/>
            </a:endParaRPr>
          </a:p>
          <a:p>
            <a:pPr lvl="2">
              <a:lnSpc>
                <a:spcPct val="120000"/>
              </a:lnSpc>
            </a:pPr>
            <a:r>
              <a:rPr lang="zh-TW" altLang="en-US" sz="2200" dirty="0" smtClean="0">
                <a:solidFill>
                  <a:schemeClr val="tx1">
                    <a:lumMod val="65000"/>
                    <a:lumOff val="35000"/>
                  </a:schemeClr>
                </a:solidFill>
                <a:latin typeface="標楷體" panose="03000509000000000000" pitchFamily="65" charset="-120"/>
                <a:ea typeface="標楷體" panose="03000509000000000000" pitchFamily="65" charset="-120"/>
              </a:rPr>
              <a:t>中文</a:t>
            </a: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譯外文 </a:t>
            </a:r>
            <a:r>
              <a:rPr lang="en-US" altLang="zh-TW" sz="2200" dirty="0">
                <a:solidFill>
                  <a:schemeClr val="tx1">
                    <a:lumMod val="65000"/>
                    <a:lumOff val="35000"/>
                  </a:schemeClr>
                </a:solidFill>
                <a:latin typeface="標楷體" panose="03000509000000000000" pitchFamily="65" charset="-120"/>
                <a:ea typeface="標楷體" panose="03000509000000000000" pitchFamily="65" charset="-120"/>
              </a:rPr>
              <a:t>690 </a:t>
            </a: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元至 </a:t>
            </a:r>
            <a:r>
              <a:rPr lang="en-US" altLang="zh-TW" sz="2200" dirty="0">
                <a:solidFill>
                  <a:schemeClr val="tx1">
                    <a:lumMod val="65000"/>
                    <a:lumOff val="35000"/>
                  </a:schemeClr>
                </a:solidFill>
                <a:latin typeface="標楷體" panose="03000509000000000000" pitchFamily="65" charset="-120"/>
                <a:ea typeface="標楷體" panose="03000509000000000000" pitchFamily="65" charset="-120"/>
              </a:rPr>
              <a:t>1,210 </a:t>
            </a: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元，以外文</a:t>
            </a:r>
            <a:r>
              <a:rPr lang="zh-TW" altLang="en-US" sz="2200" dirty="0" smtClean="0">
                <a:solidFill>
                  <a:schemeClr val="tx1">
                    <a:lumMod val="65000"/>
                    <a:lumOff val="35000"/>
                  </a:schemeClr>
                </a:solidFill>
                <a:latin typeface="標楷體" panose="03000509000000000000" pitchFamily="65" charset="-120"/>
                <a:ea typeface="標楷體" panose="03000509000000000000" pitchFamily="65" charset="-120"/>
              </a:rPr>
              <a:t>計。</a:t>
            </a:r>
            <a:endParaRPr lang="en-US" altLang="zh-TW" sz="2200" dirty="0" smtClean="0">
              <a:solidFill>
                <a:schemeClr val="tx1">
                  <a:lumMod val="65000"/>
                  <a:lumOff val="35000"/>
                </a:schemeClr>
              </a:solidFill>
              <a:latin typeface="標楷體" panose="03000509000000000000" pitchFamily="65" charset="-120"/>
              <a:ea typeface="標楷體" panose="03000509000000000000" pitchFamily="65" charset="-120"/>
            </a:endParaRPr>
          </a:p>
          <a:p>
            <a:pPr lvl="2">
              <a:lnSpc>
                <a:spcPct val="120000"/>
              </a:lnSpc>
            </a:pPr>
            <a:r>
              <a:rPr lang="zh-TW" altLang="en-US" sz="2200" dirty="0" smtClean="0">
                <a:solidFill>
                  <a:schemeClr val="tx1">
                    <a:lumMod val="65000"/>
                    <a:lumOff val="35000"/>
                  </a:schemeClr>
                </a:solidFill>
                <a:latin typeface="標楷體" panose="03000509000000000000" pitchFamily="65" charset="-120"/>
                <a:ea typeface="標楷體" panose="03000509000000000000" pitchFamily="65" charset="-120"/>
              </a:rPr>
              <a:t>特別譯稿費</a:t>
            </a:r>
            <a:r>
              <a:rPr lang="en-US" altLang="zh-TW" sz="2200" dirty="0" smtClean="0">
                <a:solidFill>
                  <a:schemeClr val="tx1">
                    <a:lumMod val="65000"/>
                    <a:lumOff val="35000"/>
                  </a:schemeClr>
                </a:solidFill>
                <a:latin typeface="標楷體" panose="03000509000000000000" pitchFamily="65" charset="-120"/>
                <a:ea typeface="標楷體" panose="03000509000000000000" pitchFamily="65" charset="-120"/>
              </a:rPr>
              <a:t>(</a:t>
            </a:r>
            <a:r>
              <a:rPr lang="zh-TW" altLang="en-US" sz="2200" dirty="0" smtClean="0">
                <a:solidFill>
                  <a:schemeClr val="tx1">
                    <a:lumMod val="65000"/>
                    <a:lumOff val="35000"/>
                  </a:schemeClr>
                </a:solidFill>
                <a:latin typeface="標楷體" panose="03000509000000000000" pitchFamily="65" charset="-120"/>
                <a:ea typeface="標楷體" panose="03000509000000000000" pitchFamily="65" charset="-120"/>
              </a:rPr>
              <a:t>包括法、德、西、阿、葡文、古代經典、科技書刊、法律條文</a:t>
            </a:r>
            <a:r>
              <a:rPr lang="en-US" altLang="zh-TW" sz="2200" dirty="0" smtClean="0">
                <a:solidFill>
                  <a:schemeClr val="tx1">
                    <a:lumMod val="65000"/>
                    <a:lumOff val="35000"/>
                  </a:schemeClr>
                </a:solidFill>
                <a:latin typeface="標楷體" panose="03000509000000000000" pitchFamily="65" charset="-120"/>
                <a:ea typeface="標楷體" panose="03000509000000000000" pitchFamily="65" charset="-120"/>
              </a:rPr>
              <a:t>)</a:t>
            </a:r>
            <a:r>
              <a:rPr lang="zh-TW" altLang="en-US" sz="2200" dirty="0" smtClean="0">
                <a:solidFill>
                  <a:schemeClr val="tx1">
                    <a:lumMod val="65000"/>
                    <a:lumOff val="35000"/>
                  </a:schemeClr>
                </a:solidFill>
                <a:latin typeface="標楷體" panose="03000509000000000000" pitchFamily="65" charset="-120"/>
                <a:ea typeface="標楷體" panose="03000509000000000000" pitchFamily="65" charset="-120"/>
              </a:rPr>
              <a:t>：</a:t>
            </a:r>
            <a:endParaRPr lang="en-US" altLang="zh-TW" sz="2200" dirty="0" smtClean="0">
              <a:solidFill>
                <a:schemeClr val="tx1">
                  <a:lumMod val="65000"/>
                  <a:lumOff val="35000"/>
                </a:schemeClr>
              </a:solidFill>
              <a:latin typeface="標楷體" panose="03000509000000000000" pitchFamily="65" charset="-120"/>
              <a:ea typeface="標楷體" panose="03000509000000000000" pitchFamily="65" charset="-120"/>
            </a:endParaRPr>
          </a:p>
          <a:p>
            <a:pPr lvl="2">
              <a:lnSpc>
                <a:spcPct val="120000"/>
              </a:lnSpc>
            </a:pPr>
            <a:r>
              <a:rPr lang="zh-TW" altLang="en-US" sz="2200" dirty="0" smtClean="0">
                <a:solidFill>
                  <a:schemeClr val="tx1">
                    <a:lumMod val="65000"/>
                    <a:lumOff val="35000"/>
                  </a:schemeClr>
                </a:solidFill>
                <a:latin typeface="標楷體" panose="03000509000000000000" pitchFamily="65" charset="-120"/>
                <a:ea typeface="標楷體" panose="03000509000000000000" pitchFamily="65" charset="-120"/>
              </a:rPr>
              <a:t>外文</a:t>
            </a: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譯中文 </a:t>
            </a:r>
            <a:r>
              <a:rPr lang="en-US" altLang="zh-TW" sz="2200" dirty="0">
                <a:solidFill>
                  <a:schemeClr val="tx1">
                    <a:lumMod val="65000"/>
                    <a:lumOff val="35000"/>
                  </a:schemeClr>
                </a:solidFill>
                <a:latin typeface="標楷體" panose="03000509000000000000" pitchFamily="65" charset="-120"/>
                <a:ea typeface="標楷體" panose="03000509000000000000" pitchFamily="65" charset="-120"/>
              </a:rPr>
              <a:t>810 </a:t>
            </a: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元至 </a:t>
            </a:r>
            <a:r>
              <a:rPr lang="en-US" altLang="zh-TW" sz="2200" dirty="0">
                <a:solidFill>
                  <a:schemeClr val="tx1">
                    <a:lumMod val="65000"/>
                    <a:lumOff val="35000"/>
                  </a:schemeClr>
                </a:solidFill>
                <a:latin typeface="標楷體" panose="03000509000000000000" pitchFamily="65" charset="-120"/>
                <a:ea typeface="標楷體" panose="03000509000000000000" pitchFamily="65" charset="-120"/>
              </a:rPr>
              <a:t>1,390 </a:t>
            </a: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元，以中文計</a:t>
            </a:r>
            <a:r>
              <a:rPr lang="zh-TW" altLang="en-US" sz="2200" dirty="0" smtClean="0">
                <a:solidFill>
                  <a:schemeClr val="tx1">
                    <a:lumMod val="65000"/>
                    <a:lumOff val="35000"/>
                  </a:schemeClr>
                </a:solidFill>
                <a:latin typeface="標楷體" panose="03000509000000000000" pitchFamily="65" charset="-120"/>
                <a:ea typeface="標楷體" panose="03000509000000000000" pitchFamily="65" charset="-120"/>
              </a:rPr>
              <a:t>。</a:t>
            </a:r>
            <a:endParaRPr lang="en-US" altLang="zh-TW" sz="2200" dirty="0" smtClean="0">
              <a:solidFill>
                <a:schemeClr val="tx1">
                  <a:lumMod val="65000"/>
                  <a:lumOff val="35000"/>
                </a:schemeClr>
              </a:solidFill>
              <a:latin typeface="標楷體" panose="03000509000000000000" pitchFamily="65" charset="-120"/>
              <a:ea typeface="標楷體" panose="03000509000000000000" pitchFamily="65" charset="-120"/>
            </a:endParaRPr>
          </a:p>
          <a:p>
            <a:pPr lvl="2">
              <a:lnSpc>
                <a:spcPct val="120000"/>
              </a:lnSpc>
            </a:pP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中文譯外文 </a:t>
            </a:r>
            <a:r>
              <a:rPr lang="en-US" altLang="zh-TW" sz="2200" dirty="0">
                <a:solidFill>
                  <a:schemeClr val="tx1">
                    <a:lumMod val="65000"/>
                    <a:lumOff val="35000"/>
                  </a:schemeClr>
                </a:solidFill>
                <a:latin typeface="標楷體" panose="03000509000000000000" pitchFamily="65" charset="-120"/>
                <a:ea typeface="標楷體" panose="03000509000000000000" pitchFamily="65" charset="-120"/>
              </a:rPr>
              <a:t>920 </a:t>
            </a: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元至 </a:t>
            </a:r>
            <a:r>
              <a:rPr lang="en-US" altLang="zh-TW" sz="2200" dirty="0">
                <a:solidFill>
                  <a:schemeClr val="tx1">
                    <a:lumMod val="65000"/>
                    <a:lumOff val="35000"/>
                  </a:schemeClr>
                </a:solidFill>
                <a:latin typeface="標楷體" panose="03000509000000000000" pitchFamily="65" charset="-120"/>
                <a:ea typeface="標楷體" panose="03000509000000000000" pitchFamily="65" charset="-120"/>
              </a:rPr>
              <a:t>1,730 </a:t>
            </a: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元，以外文計</a:t>
            </a:r>
            <a:r>
              <a:rPr lang="zh-TW" altLang="en-US" sz="2200" dirty="0" smtClean="0">
                <a:solidFill>
                  <a:schemeClr val="tx1">
                    <a:lumMod val="65000"/>
                    <a:lumOff val="35000"/>
                  </a:schemeClr>
                </a:solidFill>
                <a:latin typeface="標楷體" panose="03000509000000000000" pitchFamily="65" charset="-120"/>
                <a:ea typeface="標楷體" panose="03000509000000000000" pitchFamily="65" charset="-120"/>
              </a:rPr>
              <a:t>。</a:t>
            </a:r>
            <a:endParaRPr lang="en-US" altLang="zh-TW" sz="2200" dirty="0" smtClean="0">
              <a:solidFill>
                <a:schemeClr val="tx1">
                  <a:lumMod val="65000"/>
                  <a:lumOff val="35000"/>
                </a:schemeClr>
              </a:solidFill>
              <a:latin typeface="標楷體" panose="03000509000000000000" pitchFamily="65" charset="-120"/>
              <a:ea typeface="標楷體" panose="03000509000000000000" pitchFamily="65" charset="-120"/>
            </a:endParaRPr>
          </a:p>
          <a:p>
            <a:pPr lvl="1">
              <a:lnSpc>
                <a:spcPct val="120000"/>
              </a:lnSpc>
            </a:pPr>
            <a:r>
              <a:rPr lang="zh-TW" altLang="en-US" dirty="0" smtClean="0">
                <a:solidFill>
                  <a:schemeClr val="tx1">
                    <a:lumMod val="65000"/>
                    <a:lumOff val="35000"/>
                  </a:schemeClr>
                </a:solidFill>
                <a:latin typeface="標楷體" panose="03000509000000000000" pitchFamily="65" charset="-120"/>
                <a:ea typeface="標楷體" panose="03000509000000000000" pitchFamily="65" charset="-120"/>
              </a:rPr>
              <a:t>學術外文改稿、潤稿費</a:t>
            </a:r>
            <a:r>
              <a:rPr lang="en-US" altLang="zh-TW" dirty="0" smtClean="0">
                <a:solidFill>
                  <a:schemeClr val="tx1">
                    <a:lumMod val="65000"/>
                    <a:lumOff val="35000"/>
                  </a:schemeClr>
                </a:solidFill>
                <a:latin typeface="標楷體" panose="03000509000000000000" pitchFamily="65" charset="-120"/>
                <a:ea typeface="標楷體" panose="03000509000000000000" pitchFamily="65" charset="-120"/>
              </a:rPr>
              <a:t>(</a:t>
            </a:r>
            <a:r>
              <a:rPr lang="zh-TW" altLang="en-US" dirty="0" smtClean="0">
                <a:solidFill>
                  <a:schemeClr val="tx1">
                    <a:lumMod val="65000"/>
                    <a:lumOff val="35000"/>
                  </a:schemeClr>
                </a:solidFill>
                <a:latin typeface="標楷體" panose="03000509000000000000" pitchFamily="65" charset="-120"/>
                <a:ea typeface="標楷體" panose="03000509000000000000" pitchFamily="65" charset="-120"/>
              </a:rPr>
              <a:t>每千字</a:t>
            </a:r>
            <a:r>
              <a:rPr lang="en-US" altLang="zh-TW" dirty="0" smtClean="0">
                <a:solidFill>
                  <a:schemeClr val="tx1">
                    <a:lumMod val="65000"/>
                    <a:lumOff val="35000"/>
                  </a:schemeClr>
                </a:solidFill>
                <a:latin typeface="標楷體" panose="03000509000000000000" pitchFamily="65" charset="-120"/>
                <a:ea typeface="標楷體" panose="03000509000000000000" pitchFamily="65" charset="-120"/>
              </a:rPr>
              <a:t>)</a:t>
            </a:r>
          </a:p>
          <a:p>
            <a:pPr lvl="2">
              <a:lnSpc>
                <a:spcPct val="120000"/>
              </a:lnSpc>
            </a:pP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一般改稿、潤稿費：</a:t>
            </a:r>
            <a:r>
              <a:rPr lang="en-US" altLang="zh-TW" sz="2200" dirty="0">
                <a:solidFill>
                  <a:schemeClr val="tx1">
                    <a:lumMod val="65000"/>
                    <a:lumOff val="35000"/>
                  </a:schemeClr>
                </a:solidFill>
                <a:latin typeface="標楷體" panose="03000509000000000000" pitchFamily="65" charset="-120"/>
                <a:ea typeface="標楷體" panose="03000509000000000000" pitchFamily="65" charset="-120"/>
              </a:rPr>
              <a:t>500 </a:t>
            </a: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元至</a:t>
            </a:r>
            <a:r>
              <a:rPr lang="en-US" altLang="zh-TW" sz="2200" dirty="0">
                <a:solidFill>
                  <a:schemeClr val="tx1">
                    <a:lumMod val="65000"/>
                    <a:lumOff val="35000"/>
                  </a:schemeClr>
                </a:solidFill>
                <a:latin typeface="標楷體" panose="03000509000000000000" pitchFamily="65" charset="-120"/>
                <a:ea typeface="標楷體" panose="03000509000000000000" pitchFamily="65" charset="-120"/>
              </a:rPr>
              <a:t>1,050</a:t>
            </a: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元。</a:t>
            </a:r>
          </a:p>
          <a:p>
            <a:pPr lvl="2">
              <a:lnSpc>
                <a:spcPct val="120000"/>
              </a:lnSpc>
            </a:pP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特別改稿、潤稿費</a:t>
            </a:r>
            <a:r>
              <a:rPr lang="en-US" altLang="zh-TW" sz="2200" dirty="0">
                <a:solidFill>
                  <a:schemeClr val="tx1">
                    <a:lumMod val="65000"/>
                    <a:lumOff val="35000"/>
                  </a:schemeClr>
                </a:solidFill>
                <a:latin typeface="標楷體" panose="03000509000000000000" pitchFamily="65" charset="-120"/>
                <a:ea typeface="標楷體" panose="03000509000000000000" pitchFamily="65" charset="-120"/>
              </a:rPr>
              <a:t>(</a:t>
            </a: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包括法、德、西、阿、葡文、古代經典、科技書刊、法律條文</a:t>
            </a:r>
            <a:r>
              <a:rPr lang="en-US" altLang="zh-TW" sz="2200" dirty="0">
                <a:solidFill>
                  <a:schemeClr val="tx1">
                    <a:lumMod val="65000"/>
                    <a:lumOff val="35000"/>
                  </a:schemeClr>
                </a:solidFill>
                <a:latin typeface="標楷體" panose="03000509000000000000" pitchFamily="65" charset="-120"/>
                <a:ea typeface="標楷體" panose="03000509000000000000" pitchFamily="65" charset="-120"/>
              </a:rPr>
              <a:t>)</a:t>
            </a: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a:t>
            </a:r>
            <a:r>
              <a:rPr lang="en-US" altLang="zh-TW" sz="2200" dirty="0">
                <a:solidFill>
                  <a:schemeClr val="tx1">
                    <a:lumMod val="65000"/>
                    <a:lumOff val="35000"/>
                  </a:schemeClr>
                </a:solidFill>
                <a:latin typeface="標楷體" panose="03000509000000000000" pitchFamily="65" charset="-120"/>
                <a:ea typeface="標楷體" panose="03000509000000000000" pitchFamily="65" charset="-120"/>
              </a:rPr>
              <a:t>800</a:t>
            </a: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元至</a:t>
            </a:r>
            <a:r>
              <a:rPr lang="en-US" altLang="zh-TW" sz="2200" dirty="0">
                <a:solidFill>
                  <a:schemeClr val="tx1">
                    <a:lumMod val="65000"/>
                    <a:lumOff val="35000"/>
                  </a:schemeClr>
                </a:solidFill>
                <a:latin typeface="標楷體" panose="03000509000000000000" pitchFamily="65" charset="-120"/>
                <a:ea typeface="標楷體" panose="03000509000000000000" pitchFamily="65" charset="-120"/>
              </a:rPr>
              <a:t>1,650 </a:t>
            </a: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元</a:t>
            </a:r>
            <a:r>
              <a:rPr lang="zh-TW" altLang="en-US" sz="2200" dirty="0" smtClean="0">
                <a:solidFill>
                  <a:schemeClr val="tx1">
                    <a:lumMod val="65000"/>
                    <a:lumOff val="35000"/>
                  </a:schemeClr>
                </a:solidFill>
                <a:latin typeface="標楷體" panose="03000509000000000000" pitchFamily="65" charset="-120"/>
                <a:ea typeface="標楷體" panose="03000509000000000000" pitchFamily="65" charset="-120"/>
              </a:rPr>
              <a:t>。</a:t>
            </a:r>
            <a:endParaRPr lang="en-US" altLang="zh-TW" dirty="0" smtClean="0">
              <a:solidFill>
                <a:schemeClr val="tx1">
                  <a:lumMod val="65000"/>
                  <a:lumOff val="35000"/>
                </a:schemeClr>
              </a:solidFill>
              <a:latin typeface="標楷體" panose="03000509000000000000" pitchFamily="65" charset="-120"/>
              <a:ea typeface="標楷體" panose="03000509000000000000" pitchFamily="65" charset="-120"/>
            </a:endParaRPr>
          </a:p>
          <a:p>
            <a:pPr lvl="1">
              <a:lnSpc>
                <a:spcPct val="120000"/>
              </a:lnSpc>
            </a:pPr>
            <a:r>
              <a:rPr lang="zh-TW" altLang="en-US" dirty="0">
                <a:solidFill>
                  <a:srgbClr val="FF0000"/>
                </a:solidFill>
                <a:latin typeface="標楷體" panose="03000509000000000000" pitchFamily="65" charset="-120"/>
                <a:ea typeface="標楷體" panose="03000509000000000000" pitchFamily="65" charset="-120"/>
              </a:rPr>
              <a:t>若有特殊情形，擬支報酬超過規定標準，得另簽陳校長同意後辦理。</a:t>
            </a:r>
            <a:endParaRPr lang="en-US" altLang="zh-TW" dirty="0" smtClean="0">
              <a:solidFill>
                <a:srgbClr val="FF0000"/>
              </a:solidFill>
              <a:latin typeface="標楷體" panose="03000509000000000000" pitchFamily="65" charset="-120"/>
              <a:ea typeface="標楷體" panose="03000509000000000000" pitchFamily="65" charset="-120"/>
            </a:endParaRPr>
          </a:p>
          <a:p>
            <a:pPr lvl="2">
              <a:lnSpc>
                <a:spcPct val="120000"/>
              </a:lnSpc>
              <a:buFont typeface="Wingdings" panose="05000000000000000000" pitchFamily="2" charset="2"/>
              <a:buChar char="n"/>
            </a:pPr>
            <a:endParaRPr lang="en-US" altLang="zh-TW" sz="2200" dirty="0">
              <a:solidFill>
                <a:schemeClr val="tx1">
                  <a:lumMod val="65000"/>
                  <a:lumOff val="35000"/>
                </a:schemeClr>
              </a:solidFill>
            </a:endParaRPr>
          </a:p>
          <a:p>
            <a:pPr lvl="2">
              <a:lnSpc>
                <a:spcPct val="120000"/>
              </a:lnSpc>
            </a:pPr>
            <a:endParaRPr lang="zh-TW" altLang="en-US" sz="2600" b="1" dirty="0"/>
          </a:p>
        </p:txBody>
      </p:sp>
      <p:sp>
        <p:nvSpPr>
          <p:cNvPr id="3" name="投影片編號版面配置區 2"/>
          <p:cNvSpPr>
            <a:spLocks noGrp="1"/>
          </p:cNvSpPr>
          <p:nvPr>
            <p:ph type="sldNum" sz="quarter" idx="12"/>
          </p:nvPr>
        </p:nvSpPr>
        <p:spPr/>
        <p:txBody>
          <a:bodyPr/>
          <a:lstStyle/>
          <a:p>
            <a:fld id="{58A380AB-936D-4527-96E3-67EC2F507ECF}" type="slidenum">
              <a:rPr lang="zh-TW" altLang="en-US" smtClean="0"/>
              <a:pPr/>
              <a:t>34</a:t>
            </a:fld>
            <a:endParaRPr lang="zh-TW"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57200" y="475183"/>
            <a:ext cx="7239000" cy="842352"/>
          </a:xfrm>
        </p:spPr>
        <p:txBody>
          <a:bodyPr>
            <a:normAutofit fontScale="90000"/>
          </a:bodyPr>
          <a:lstStyle/>
          <a:p>
            <a:r>
              <a:rPr lang="zh-TW" altLang="en-US" dirty="0" smtClean="0">
                <a:latin typeface="標楷體" panose="03000509000000000000" pitchFamily="65" charset="-120"/>
                <a:ea typeface="標楷體" panose="03000509000000000000" pitchFamily="65" charset="-120"/>
              </a:rPr>
              <a:t>以現金支付受試者人體試驗或問卷調查等相關報酬</a:t>
            </a:r>
            <a:r>
              <a:rPr lang="en-US" altLang="zh-TW" dirty="0" smtClean="0">
                <a:latin typeface="標楷體" panose="03000509000000000000" pitchFamily="65" charset="-120"/>
                <a:ea typeface="標楷體" panose="03000509000000000000" pitchFamily="65" charset="-120"/>
              </a:rPr>
              <a:t>(1/3)</a:t>
            </a:r>
            <a:endParaRPr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p:txBody>
          <a:bodyPr>
            <a:normAutofit fontScale="77500" lnSpcReduction="20000"/>
          </a:bodyPr>
          <a:lstStyle/>
          <a:p>
            <a:r>
              <a:rPr lang="zh-TW" altLang="en-US" dirty="0" smtClean="0">
                <a:latin typeface="標楷體" panose="03000509000000000000" pitchFamily="65" charset="-120"/>
                <a:ea typeface="標楷體" panose="03000509000000000000" pitchFamily="65" charset="-120"/>
              </a:rPr>
              <a:t>適用對象：</a:t>
            </a:r>
            <a:r>
              <a:rPr lang="zh-TW" altLang="en-US" dirty="0" smtClean="0">
                <a:solidFill>
                  <a:srgbClr val="FF0000"/>
                </a:solidFill>
                <a:latin typeface="標楷體" panose="03000509000000000000" pitchFamily="65" charset="-120"/>
                <a:ea typeface="標楷體" panose="03000509000000000000" pitchFamily="65" charset="-120"/>
              </a:rPr>
              <a:t>科技部計畫</a:t>
            </a:r>
            <a:r>
              <a:rPr lang="zh-TW" altLang="en-US" dirty="0" smtClean="0">
                <a:latin typeface="標楷體" panose="03000509000000000000" pitchFamily="65" charset="-120"/>
                <a:ea typeface="標楷體" panose="03000509000000000000" pitchFamily="65" charset="-120"/>
              </a:rPr>
              <a:t>進行人體試驗或問卷調查等，而以現金方式支付受試者參與費、營養費、檢測費、實驗受測費、問卷施測費等相關報酬者。</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參與研究之方式及支出標準需事先核准。</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應檢附文件：</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逕付受領人</a:t>
            </a:r>
            <a:endParaRPr lang="en-US" altLang="zh-TW" dirty="0" smtClean="0">
              <a:latin typeface="標楷體" panose="03000509000000000000" pitchFamily="65" charset="-120"/>
              <a:ea typeface="標楷體" panose="03000509000000000000" pitchFamily="65" charset="-120"/>
            </a:endParaRPr>
          </a:p>
          <a:p>
            <a:pPr lvl="2"/>
            <a:r>
              <a:rPr lang="zh-TW" altLang="en-US" dirty="0" smtClean="0">
                <a:latin typeface="標楷體" panose="03000509000000000000" pitchFamily="65" charset="-120"/>
                <a:ea typeface="標楷體" panose="03000509000000000000" pitchFamily="65" charset="-120"/>
              </a:rPr>
              <a:t>公用清冊</a:t>
            </a:r>
            <a:endParaRPr lang="en-US" altLang="zh-TW" dirty="0" smtClean="0">
              <a:latin typeface="標楷體" panose="03000509000000000000" pitchFamily="65" charset="-120"/>
              <a:ea typeface="標楷體" panose="03000509000000000000" pitchFamily="65" charset="-120"/>
            </a:endParaRPr>
          </a:p>
          <a:p>
            <a:pPr lvl="2"/>
            <a:r>
              <a:rPr lang="zh-TW" altLang="en-US" dirty="0" smtClean="0">
                <a:latin typeface="標楷體" panose="03000509000000000000" pitchFamily="65" charset="-120"/>
                <a:ea typeface="標楷體" panose="03000509000000000000" pitchFamily="65" charset="-120"/>
              </a:rPr>
              <a:t>事先核准之申請資料。</a:t>
            </a:r>
            <a:endParaRPr lang="en-US" altLang="zh-TW" dirty="0" smtClean="0">
              <a:latin typeface="標楷體" panose="03000509000000000000" pitchFamily="65" charset="-120"/>
              <a:ea typeface="標楷體" panose="03000509000000000000" pitchFamily="65" charset="-120"/>
            </a:endParaRPr>
          </a:p>
          <a:p>
            <a:pPr lvl="3"/>
            <a:r>
              <a:rPr lang="zh-TW" altLang="en-US" dirty="0" smtClean="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以現金方式支付人體試驗或問卷調查相關報酬標準申請表</a:t>
            </a:r>
            <a:r>
              <a:rPr lang="zh-TW" altLang="en-US" dirty="0" smtClean="0">
                <a:latin typeface="標楷體" panose="03000509000000000000" pitchFamily="65" charset="-120"/>
                <a:ea typeface="標楷體" panose="03000509000000000000" pitchFamily="65" charset="-120"/>
              </a:rPr>
              <a:t>」。</a:t>
            </a:r>
            <a:endParaRPr lang="zh-TW" altLang="zh-TW" dirty="0" smtClean="0">
              <a:latin typeface="標楷體" panose="03000509000000000000" pitchFamily="65" charset="-120"/>
              <a:ea typeface="標楷體" panose="03000509000000000000" pitchFamily="65" charset="-120"/>
            </a:endParaRPr>
          </a:p>
          <a:p>
            <a:pPr lvl="3"/>
            <a:r>
              <a:rPr lang="zh-TW" altLang="zh-TW" dirty="0" smtClean="0">
                <a:latin typeface="標楷體" panose="03000509000000000000" pitchFamily="65" charset="-120"/>
                <a:ea typeface="標楷體" panose="03000509000000000000" pitchFamily="65" charset="-120"/>
              </a:rPr>
              <a:t>系</a:t>
            </a:r>
            <a:r>
              <a:rPr lang="en-US" altLang="zh-TW" dirty="0" smtClean="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所</a:t>
            </a:r>
            <a:r>
              <a:rPr lang="en-US" altLang="zh-TW" dirty="0" smtClean="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以上相關層級會議審議通過，或專案簽准在案者</a:t>
            </a:r>
            <a:r>
              <a:rPr lang="zh-TW" altLang="en-US" dirty="0" smtClean="0">
                <a:latin typeface="標楷體" panose="03000509000000000000" pitchFamily="65" charset="-120"/>
                <a:ea typeface="標楷體" panose="03000509000000000000" pitchFamily="65" charset="-120"/>
              </a:rPr>
              <a:t>，檢附會議記錄或簽文。</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已代墊</a:t>
            </a:r>
            <a:endParaRPr lang="en-US" altLang="zh-TW" dirty="0" smtClean="0">
              <a:latin typeface="標楷體" panose="03000509000000000000" pitchFamily="65" charset="-120"/>
              <a:ea typeface="標楷體" panose="03000509000000000000" pitchFamily="65" charset="-120"/>
            </a:endParaRPr>
          </a:p>
          <a:p>
            <a:pPr lvl="2"/>
            <a:r>
              <a:rPr lang="zh-TW" altLang="en-US" dirty="0" smtClean="0">
                <a:latin typeface="標楷體" panose="03000509000000000000" pitchFamily="65" charset="-120"/>
                <a:ea typeface="標楷體" panose="03000509000000000000" pitchFamily="65" charset="-120"/>
              </a:rPr>
              <a:t>公用清冊</a:t>
            </a:r>
            <a:endParaRPr lang="en-US" altLang="zh-TW" dirty="0" smtClean="0">
              <a:latin typeface="標楷體" panose="03000509000000000000" pitchFamily="65" charset="-120"/>
              <a:ea typeface="標楷體" panose="03000509000000000000" pitchFamily="65" charset="-120"/>
            </a:endParaRPr>
          </a:p>
          <a:p>
            <a:pPr lvl="2"/>
            <a:r>
              <a:rPr lang="zh-TW" altLang="en-US" dirty="0" smtClean="0">
                <a:latin typeface="標楷體" panose="03000509000000000000" pitchFamily="65" charset="-120"/>
                <a:ea typeface="標楷體" panose="03000509000000000000" pitchFamily="65" charset="-120"/>
              </a:rPr>
              <a:t>支出憑證黏存單</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現金領據清冊</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如受領人未於現金領據清冊上簽名，則應併附受領人已簽名之人工領據</a:t>
            </a:r>
            <a:r>
              <a:rPr lang="en-US" altLang="zh-TW" dirty="0" smtClean="0">
                <a:latin typeface="標楷體" panose="03000509000000000000" pitchFamily="65" charset="-120"/>
                <a:ea typeface="標楷體" panose="03000509000000000000" pitchFamily="65" charset="-120"/>
              </a:rPr>
              <a:t>)</a:t>
            </a:r>
          </a:p>
          <a:p>
            <a:pPr lvl="2"/>
            <a:r>
              <a:rPr lang="zh-TW" altLang="en-US" dirty="0" smtClean="0">
                <a:latin typeface="標楷體" panose="03000509000000000000" pitchFamily="65" charset="-120"/>
                <a:ea typeface="標楷體" panose="03000509000000000000" pitchFamily="65" charset="-120"/>
              </a:rPr>
              <a:t>事先核准之申請資料。</a:t>
            </a:r>
            <a:endParaRPr lang="en-US" altLang="zh-TW" dirty="0" smtClean="0">
              <a:latin typeface="標楷體" panose="03000509000000000000" pitchFamily="65" charset="-120"/>
              <a:ea typeface="標楷體" panose="03000509000000000000" pitchFamily="65" charset="-120"/>
            </a:endParaRPr>
          </a:p>
          <a:p>
            <a:pPr lvl="3"/>
            <a:r>
              <a:rPr lang="zh-TW" altLang="en-US" dirty="0" smtClean="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以現金方式支付人體試驗或問卷調查相關報酬標準申請表</a:t>
            </a:r>
            <a:r>
              <a:rPr lang="zh-TW" altLang="en-US" dirty="0" smtClean="0">
                <a:latin typeface="標楷體" panose="03000509000000000000" pitchFamily="65" charset="-120"/>
                <a:ea typeface="標楷體" panose="03000509000000000000" pitchFamily="65" charset="-120"/>
              </a:rPr>
              <a:t>」。</a:t>
            </a:r>
            <a:endParaRPr lang="zh-TW" altLang="zh-TW" dirty="0" smtClean="0">
              <a:latin typeface="標楷體" panose="03000509000000000000" pitchFamily="65" charset="-120"/>
              <a:ea typeface="標楷體" panose="03000509000000000000" pitchFamily="65" charset="-120"/>
            </a:endParaRPr>
          </a:p>
          <a:p>
            <a:pPr lvl="3"/>
            <a:r>
              <a:rPr lang="zh-TW" altLang="zh-TW" dirty="0" smtClean="0">
                <a:latin typeface="標楷體" panose="03000509000000000000" pitchFamily="65" charset="-120"/>
                <a:ea typeface="標楷體" panose="03000509000000000000" pitchFamily="65" charset="-120"/>
              </a:rPr>
              <a:t>系</a:t>
            </a:r>
            <a:r>
              <a:rPr lang="en-US" altLang="zh-TW" dirty="0" smtClean="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所</a:t>
            </a:r>
            <a:r>
              <a:rPr lang="en-US" altLang="zh-TW" dirty="0" smtClean="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以上相關層級會議審議通過，或專案簽准在案者</a:t>
            </a:r>
            <a:r>
              <a:rPr lang="zh-TW" altLang="en-US" dirty="0" smtClean="0">
                <a:latin typeface="標楷體" panose="03000509000000000000" pitchFamily="65" charset="-120"/>
                <a:ea typeface="標楷體" panose="03000509000000000000" pitchFamily="65" charset="-120"/>
              </a:rPr>
              <a:t>，檢附會議記錄或簽文。</a:t>
            </a:r>
            <a:endParaRPr lang="en-US" altLang="zh-TW" dirty="0" smtClean="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35</a:t>
            </a:fld>
            <a:endParaRPr lang="zh-TW"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85180" y="997890"/>
            <a:ext cx="7488832" cy="3090145"/>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553048" y="3958061"/>
            <a:ext cx="7488832" cy="2918346"/>
          </a:xfrm>
          <a:prstGeom prst="rect">
            <a:avLst/>
          </a:prstGeom>
          <a:noFill/>
          <a:ln w="9525">
            <a:noFill/>
            <a:miter lim="800000"/>
            <a:headEnd/>
            <a:tailEnd/>
          </a:ln>
        </p:spPr>
      </p:pic>
      <p:sp>
        <p:nvSpPr>
          <p:cNvPr id="3" name="投影片編號版面配置區 2"/>
          <p:cNvSpPr>
            <a:spLocks noGrp="1"/>
          </p:cNvSpPr>
          <p:nvPr>
            <p:ph type="sldNum" sz="quarter" idx="12"/>
          </p:nvPr>
        </p:nvSpPr>
        <p:spPr/>
        <p:txBody>
          <a:bodyPr/>
          <a:lstStyle/>
          <a:p>
            <a:fld id="{73DA0BB7-265A-403C-9275-D587AB510EDC}" type="slidenum">
              <a:rPr lang="zh-TW" altLang="en-US" smtClean="0"/>
              <a:pPr/>
              <a:t>36</a:t>
            </a:fld>
            <a:endParaRPr lang="zh-TW" altLang="en-US" dirty="0"/>
          </a:p>
        </p:txBody>
      </p:sp>
      <p:sp>
        <p:nvSpPr>
          <p:cNvPr id="14" name="文字方塊 13"/>
          <p:cNvSpPr txBox="1"/>
          <p:nvPr/>
        </p:nvSpPr>
        <p:spPr>
          <a:xfrm>
            <a:off x="0" y="44624"/>
            <a:ext cx="553998" cy="5221942"/>
          </a:xfrm>
          <a:prstGeom prst="rect">
            <a:avLst/>
          </a:prstGeom>
          <a:noFill/>
        </p:spPr>
        <p:txBody>
          <a:bodyPr vert="eaVert" wrap="none" rtlCol="0">
            <a:spAutoFit/>
          </a:bodyPr>
          <a:lstStyle/>
          <a:p>
            <a:r>
              <a:rPr lang="zh-TW" altLang="en-US" sz="2400" b="1" cap="all" dirty="0" smtClean="0">
                <a:ln w="500">
                  <a:solidFill>
                    <a:schemeClr val="tx2">
                      <a:shade val="20000"/>
                      <a:satMod val="120000"/>
                    </a:schemeClr>
                  </a:solidFill>
                </a:ln>
                <a:solidFill>
                  <a:srgbClr val="00B0F0"/>
                </a:solidFill>
                <a:latin typeface="標楷體" panose="03000509000000000000" pitchFamily="65" charset="-120"/>
                <a:ea typeface="標楷體" panose="03000509000000000000" pitchFamily="65" charset="-120"/>
                <a:cs typeface="+mj-cs"/>
              </a:rPr>
              <a:t>範例</a:t>
            </a:r>
            <a:r>
              <a:rPr lang="en-US" altLang="zh-TW" sz="2400" b="1" cap="all" dirty="0" smtClean="0">
                <a:ln w="500">
                  <a:solidFill>
                    <a:schemeClr val="tx2">
                      <a:shade val="20000"/>
                      <a:satMod val="120000"/>
                    </a:schemeClr>
                  </a:solidFill>
                </a:ln>
                <a:solidFill>
                  <a:srgbClr val="00B0F0"/>
                </a:solidFill>
                <a:latin typeface="標楷體" panose="03000509000000000000" pitchFamily="65" charset="-120"/>
                <a:ea typeface="標楷體" panose="03000509000000000000" pitchFamily="65" charset="-120"/>
                <a:cs typeface="+mj-cs"/>
              </a:rPr>
              <a:t>—</a:t>
            </a:r>
            <a:r>
              <a:rPr lang="zh-TW" altLang="en-US" sz="2400" b="1" cap="all" dirty="0" smtClean="0">
                <a:ln w="500">
                  <a:solidFill>
                    <a:schemeClr val="tx2">
                      <a:shade val="20000"/>
                      <a:satMod val="120000"/>
                    </a:schemeClr>
                  </a:solidFill>
                </a:ln>
                <a:solidFill>
                  <a:srgbClr val="00B0F0"/>
                </a:solidFill>
                <a:latin typeface="標楷體" panose="03000509000000000000" pitchFamily="65" charset="-120"/>
                <a:ea typeface="標楷體" panose="03000509000000000000" pitchFamily="65" charset="-120"/>
                <a:cs typeface="+mj-cs"/>
              </a:rPr>
              <a:t>支出憑證黏存單、現金領據清冊</a:t>
            </a:r>
            <a:endParaRPr lang="zh-TW" altLang="en-US" sz="2400" b="1" cap="all" dirty="0">
              <a:ln w="500">
                <a:solidFill>
                  <a:schemeClr val="tx2">
                    <a:shade val="20000"/>
                    <a:satMod val="120000"/>
                  </a:schemeClr>
                </a:solidFill>
              </a:ln>
              <a:solidFill>
                <a:srgbClr val="00B0F0"/>
              </a:solidFill>
              <a:latin typeface="標楷體" panose="03000509000000000000" pitchFamily="65" charset="-120"/>
              <a:ea typeface="標楷體" panose="03000509000000000000" pitchFamily="65" charset="-120"/>
              <a:cs typeface="+mj-cs"/>
            </a:endParaRPr>
          </a:p>
        </p:txBody>
      </p:sp>
      <p:grpSp>
        <p:nvGrpSpPr>
          <p:cNvPr id="17" name="群組 16"/>
          <p:cNvGrpSpPr/>
          <p:nvPr/>
        </p:nvGrpSpPr>
        <p:grpSpPr>
          <a:xfrm>
            <a:off x="2987824" y="2854475"/>
            <a:ext cx="2945469" cy="4072315"/>
            <a:chOff x="3131840" y="2785685"/>
            <a:chExt cx="2945469" cy="4072315"/>
          </a:xfrm>
        </p:grpSpPr>
        <p:sp>
          <p:nvSpPr>
            <p:cNvPr id="15" name="文字方塊 14"/>
            <p:cNvSpPr txBox="1"/>
            <p:nvPr/>
          </p:nvSpPr>
          <p:spPr>
            <a:xfrm>
              <a:off x="3131840" y="2785685"/>
              <a:ext cx="2945469" cy="830997"/>
            </a:xfrm>
            <a:prstGeom prst="rect">
              <a:avLst/>
            </a:prstGeom>
            <a:noFill/>
          </p:spPr>
          <p:txBody>
            <a:bodyPr wrap="square" rtlCol="0">
              <a:spAutoFit/>
            </a:bodyPr>
            <a:lstStyle/>
            <a:p>
              <a:r>
                <a:rPr lang="zh-TW" altLang="en-US" sz="1600" dirty="0" smtClean="0">
                  <a:solidFill>
                    <a:srgbClr val="FF0000"/>
                  </a:solidFill>
                  <a:latin typeface="標楷體" panose="03000509000000000000" pitchFamily="65" charset="-120"/>
                  <a:ea typeface="標楷體" panose="03000509000000000000" pitchFamily="65" charset="-120"/>
                </a:rPr>
                <a:t>黏存單金額為加計雇主負擔補充保費後之總額，即現金領據清冊上</a:t>
              </a:r>
              <a:r>
                <a:rPr lang="en-US" altLang="zh-TW" sz="1600" dirty="0" smtClean="0">
                  <a:solidFill>
                    <a:srgbClr val="FF0000"/>
                  </a:solidFill>
                  <a:latin typeface="標楷體" panose="03000509000000000000" pitchFamily="65" charset="-120"/>
                  <a:ea typeface="標楷體" panose="03000509000000000000" pitchFamily="65" charset="-120"/>
                </a:rPr>
                <a:t>”</a:t>
              </a:r>
              <a:r>
                <a:rPr lang="zh-TW" altLang="en-US" sz="1600" dirty="0" smtClean="0">
                  <a:solidFill>
                    <a:srgbClr val="FF0000"/>
                  </a:solidFill>
                  <a:latin typeface="標楷體" panose="03000509000000000000" pitchFamily="65" charset="-120"/>
                  <a:ea typeface="標楷體" panose="03000509000000000000" pitchFamily="65" charset="-120"/>
                </a:rPr>
                <a:t>應支金額</a:t>
              </a:r>
              <a:r>
                <a:rPr lang="en-US" altLang="zh-TW" sz="1600" dirty="0" smtClean="0">
                  <a:solidFill>
                    <a:srgbClr val="FF0000"/>
                  </a:solidFill>
                  <a:latin typeface="標楷體" panose="03000509000000000000" pitchFamily="65" charset="-120"/>
                  <a:ea typeface="標楷體" panose="03000509000000000000" pitchFamily="65" charset="-120"/>
                </a:rPr>
                <a:t>”</a:t>
              </a:r>
              <a:r>
                <a:rPr lang="zh-TW" altLang="en-US" sz="1600" dirty="0" smtClean="0">
                  <a:solidFill>
                    <a:srgbClr val="FF0000"/>
                  </a:solidFill>
                  <a:latin typeface="標楷體" panose="03000509000000000000" pitchFamily="65" charset="-120"/>
                  <a:ea typeface="標楷體" panose="03000509000000000000" pitchFamily="65" charset="-120"/>
                </a:rPr>
                <a:t>合計數</a:t>
              </a:r>
              <a:endParaRPr lang="zh-TW" altLang="en-US" sz="1600" dirty="0">
                <a:solidFill>
                  <a:srgbClr val="FF0000"/>
                </a:solidFill>
                <a:latin typeface="標楷體" panose="03000509000000000000" pitchFamily="65" charset="-120"/>
                <a:ea typeface="標楷體" panose="03000509000000000000" pitchFamily="65" charset="-120"/>
              </a:endParaRPr>
            </a:p>
          </p:txBody>
        </p:sp>
        <p:sp>
          <p:nvSpPr>
            <p:cNvPr id="13" name="橢圓 12"/>
            <p:cNvSpPr/>
            <p:nvPr/>
          </p:nvSpPr>
          <p:spPr>
            <a:xfrm>
              <a:off x="5004048" y="6453336"/>
              <a:ext cx="720080" cy="404664"/>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grpSp>
      <p:sp>
        <p:nvSpPr>
          <p:cNvPr id="18" name="標題 2"/>
          <p:cNvSpPr>
            <a:spLocks noGrp="1"/>
          </p:cNvSpPr>
          <p:nvPr>
            <p:ph type="title"/>
          </p:nvPr>
        </p:nvSpPr>
        <p:spPr>
          <a:xfrm>
            <a:off x="519584" y="195292"/>
            <a:ext cx="7239000" cy="842352"/>
          </a:xfrm>
        </p:spPr>
        <p:txBody>
          <a:bodyPr>
            <a:normAutofit fontScale="90000"/>
          </a:bodyPr>
          <a:lstStyle/>
          <a:p>
            <a:r>
              <a:rPr lang="zh-TW" altLang="en-US" dirty="0" smtClean="0">
                <a:latin typeface="標楷體" panose="03000509000000000000" pitchFamily="65" charset="-120"/>
                <a:ea typeface="標楷體" panose="03000509000000000000" pitchFamily="65" charset="-120"/>
              </a:rPr>
              <a:t>以現金支付受試者人體試驗或問卷調查等相關報酬</a:t>
            </a:r>
            <a:r>
              <a:rPr lang="en-US" altLang="zh-TW" dirty="0" smtClean="0">
                <a:latin typeface="標楷體" panose="03000509000000000000" pitchFamily="65" charset="-120"/>
                <a:ea typeface="標楷體" panose="03000509000000000000" pitchFamily="65" charset="-120"/>
              </a:rPr>
              <a:t>(2/3)</a:t>
            </a:r>
            <a:endParaRPr lang="zh-TW"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899592" y="1052736"/>
            <a:ext cx="4464496" cy="504056"/>
          </a:xfrm>
        </p:spPr>
        <p:txBody>
          <a:bodyPr>
            <a:normAutofit/>
          </a:bodyPr>
          <a:lstStyle/>
          <a:p>
            <a:pPr>
              <a:lnSpc>
                <a:spcPct val="90000"/>
              </a:lnSpc>
              <a:defRPr/>
            </a:pPr>
            <a:r>
              <a:rPr lang="zh-TW" altLang="en-US" sz="2200" u="sng" cap="none" dirty="0" smtClean="0">
                <a:ln>
                  <a:noFill/>
                </a:ln>
                <a:solidFill>
                  <a:srgbClr val="FF0000"/>
                </a:solidFill>
                <a:effectLst>
                  <a:outerShdw blurRad="31750" dist="25400" dir="5400000" algn="tl" rotWithShape="0">
                    <a:srgbClr val="000000">
                      <a:alpha val="25000"/>
                    </a:srgbClr>
                  </a:outerShdw>
                </a:effectLst>
                <a:latin typeface="標楷體" panose="03000509000000000000" pitchFamily="65" charset="-120"/>
                <a:ea typeface="標楷體" panose="03000509000000000000" pitchFamily="65" charset="-120"/>
              </a:rPr>
              <a:t>逕付受訪者</a:t>
            </a:r>
            <a:r>
              <a:rPr lang="en-US" altLang="zh-TW" sz="2200" u="sng" cap="none" dirty="0" smtClean="0">
                <a:ln>
                  <a:noFill/>
                </a:ln>
                <a:solidFill>
                  <a:schemeClr val="tx2"/>
                </a:solidFill>
                <a:effectLst>
                  <a:outerShdw blurRad="31750" dist="25400" dir="5400000" algn="tl" rotWithShape="0">
                    <a:srgbClr val="000000">
                      <a:alpha val="25000"/>
                    </a:srgbClr>
                  </a:outerShdw>
                </a:effectLst>
                <a:latin typeface="標楷體" panose="03000509000000000000" pitchFamily="65" charset="-120"/>
                <a:ea typeface="標楷體" panose="03000509000000000000" pitchFamily="65" charset="-120"/>
              </a:rPr>
              <a:t>—</a:t>
            </a:r>
            <a:r>
              <a:rPr lang="zh-TW" altLang="en-US" sz="2200" u="sng" cap="none" dirty="0" smtClean="0">
                <a:ln>
                  <a:noFill/>
                </a:ln>
                <a:solidFill>
                  <a:schemeClr val="tx2"/>
                </a:solidFill>
                <a:effectLst>
                  <a:outerShdw blurRad="31750" dist="25400" dir="5400000" algn="tl" rotWithShape="0">
                    <a:srgbClr val="000000">
                      <a:alpha val="25000"/>
                    </a:srgbClr>
                  </a:outerShdw>
                </a:effectLst>
                <a:latin typeface="標楷體" panose="03000509000000000000" pitchFamily="65" charset="-120"/>
                <a:ea typeface="標楷體" panose="03000509000000000000" pitchFamily="65" charset="-120"/>
              </a:rPr>
              <a:t>朱○○與古○○</a:t>
            </a:r>
          </a:p>
        </p:txBody>
      </p:sp>
      <p:sp>
        <p:nvSpPr>
          <p:cNvPr id="3" name="投影片編號版面配置區 2"/>
          <p:cNvSpPr>
            <a:spLocks noGrp="1"/>
          </p:cNvSpPr>
          <p:nvPr>
            <p:ph type="sldNum" sz="quarter" idx="12"/>
          </p:nvPr>
        </p:nvSpPr>
        <p:spPr/>
        <p:txBody>
          <a:bodyPr/>
          <a:lstStyle/>
          <a:p>
            <a:fld id="{58A380AB-936D-4527-96E3-67EC2F507ECF}" type="slidenum">
              <a:rPr lang="zh-TW" altLang="en-US" smtClean="0"/>
              <a:pPr/>
              <a:t>37</a:t>
            </a:fld>
            <a:endParaRPr lang="zh-TW" altLang="en-US"/>
          </a:p>
        </p:txBody>
      </p:sp>
      <p:sp>
        <p:nvSpPr>
          <p:cNvPr id="5" name="文字方塊 4"/>
          <p:cNvSpPr txBox="1"/>
          <p:nvPr/>
        </p:nvSpPr>
        <p:spPr>
          <a:xfrm>
            <a:off x="57562" y="1408000"/>
            <a:ext cx="553998" cy="2208297"/>
          </a:xfrm>
          <a:prstGeom prst="rect">
            <a:avLst/>
          </a:prstGeom>
          <a:noFill/>
        </p:spPr>
        <p:txBody>
          <a:bodyPr vert="eaVert" wrap="none" rtlCol="0">
            <a:spAutoFit/>
          </a:bodyPr>
          <a:lstStyle/>
          <a:p>
            <a:r>
              <a:rPr lang="zh-TW" altLang="en-US" sz="2400" b="1" cap="all" dirty="0" smtClean="0">
                <a:ln w="500">
                  <a:solidFill>
                    <a:schemeClr val="tx2">
                      <a:shade val="20000"/>
                      <a:satMod val="120000"/>
                    </a:schemeClr>
                  </a:solidFill>
                </a:ln>
                <a:solidFill>
                  <a:srgbClr val="00B0F0"/>
                </a:solidFill>
                <a:latin typeface="標楷體" panose="03000509000000000000" pitchFamily="65" charset="-120"/>
                <a:ea typeface="標楷體" panose="03000509000000000000" pitchFamily="65" charset="-120"/>
                <a:cs typeface="+mj-cs"/>
              </a:rPr>
              <a:t>範例</a:t>
            </a:r>
            <a:r>
              <a:rPr lang="en-US" altLang="zh-TW" sz="2400" b="1" cap="all" dirty="0" smtClean="0">
                <a:ln w="500">
                  <a:solidFill>
                    <a:schemeClr val="tx2">
                      <a:shade val="20000"/>
                      <a:satMod val="120000"/>
                    </a:schemeClr>
                  </a:solidFill>
                </a:ln>
                <a:solidFill>
                  <a:srgbClr val="00B0F0"/>
                </a:solidFill>
                <a:latin typeface="標楷體" panose="03000509000000000000" pitchFamily="65" charset="-120"/>
                <a:ea typeface="標楷體" panose="03000509000000000000" pitchFamily="65" charset="-120"/>
                <a:cs typeface="+mj-cs"/>
              </a:rPr>
              <a:t>—</a:t>
            </a:r>
            <a:r>
              <a:rPr lang="zh-TW" altLang="en-US" sz="2400" b="1" cap="all" dirty="0" smtClean="0">
                <a:ln w="500">
                  <a:solidFill>
                    <a:schemeClr val="tx2">
                      <a:shade val="20000"/>
                      <a:satMod val="120000"/>
                    </a:schemeClr>
                  </a:solidFill>
                </a:ln>
                <a:solidFill>
                  <a:srgbClr val="00B0F0"/>
                </a:solidFill>
                <a:latin typeface="標楷體" panose="03000509000000000000" pitchFamily="65" charset="-120"/>
                <a:ea typeface="標楷體" panose="03000509000000000000" pitchFamily="65" charset="-120"/>
                <a:cs typeface="+mj-cs"/>
              </a:rPr>
              <a:t>公用清冊</a:t>
            </a:r>
            <a:endParaRPr lang="zh-TW" altLang="en-US" sz="2400" b="1" cap="all" dirty="0">
              <a:ln w="500">
                <a:solidFill>
                  <a:schemeClr val="tx2">
                    <a:shade val="20000"/>
                    <a:satMod val="120000"/>
                  </a:schemeClr>
                </a:solidFill>
              </a:ln>
              <a:solidFill>
                <a:srgbClr val="00B0F0"/>
              </a:solidFill>
              <a:latin typeface="標楷體" panose="03000509000000000000" pitchFamily="65" charset="-120"/>
              <a:ea typeface="標楷體" panose="03000509000000000000" pitchFamily="65" charset="-120"/>
              <a:cs typeface="+mj-cs"/>
            </a:endParaRPr>
          </a:p>
        </p:txBody>
      </p:sp>
      <p:sp>
        <p:nvSpPr>
          <p:cNvPr id="8" name="標題 3"/>
          <p:cNvSpPr txBox="1">
            <a:spLocks/>
          </p:cNvSpPr>
          <p:nvPr/>
        </p:nvSpPr>
        <p:spPr>
          <a:xfrm>
            <a:off x="899592" y="4221088"/>
            <a:ext cx="6552728" cy="648072"/>
          </a:xfrm>
          <a:prstGeom prst="rect">
            <a:avLst/>
          </a:prstGeom>
        </p:spPr>
        <p:txBody>
          <a:bodyPr vert="horz" rtlCol="0" anchor="ctr">
            <a:normAutofit fontScale="85000" lnSpcReduction="10000"/>
            <a:scene3d>
              <a:camera prst="orthographicFront"/>
              <a:lightRig rig="soft" dir="t"/>
            </a:scene3d>
            <a:sp3d prstMaterial="softEdge">
              <a:bevelT w="25400" h="25400"/>
            </a:sp3d>
          </a:bodyPr>
          <a:lstStyle/>
          <a:p>
            <a:pPr lvl="0">
              <a:spcBef>
                <a:spcPct val="0"/>
              </a:spcBef>
              <a:defRPr/>
            </a:pPr>
            <a:r>
              <a:rPr kumimoji="0" lang="zh-TW" altLang="en-US" sz="2600" b="1" i="0" u="sng"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標楷體" panose="03000509000000000000" pitchFamily="65" charset="-120"/>
                <a:ea typeface="標楷體" panose="03000509000000000000" pitchFamily="65" charset="-120"/>
                <a:cs typeface="+mj-cs"/>
              </a:rPr>
              <a:t>已代墊</a:t>
            </a:r>
            <a:r>
              <a:rPr kumimoji="0" lang="en-US" altLang="zh-TW" sz="2600" b="1" i="0" u="sng"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標楷體" panose="03000509000000000000" pitchFamily="65" charset="-120"/>
                <a:ea typeface="標楷體" panose="03000509000000000000" pitchFamily="65" charset="-120"/>
                <a:cs typeface="+mj-cs"/>
              </a:rPr>
              <a:t>—</a:t>
            </a:r>
            <a:r>
              <a:rPr lang="zh-TW" altLang="en-US" sz="2600" b="1" u="sng" dirty="0" smtClean="0">
                <a:solidFill>
                  <a:schemeClr val="tx2"/>
                </a:solidFill>
                <a:effectLst>
                  <a:outerShdw blurRad="31750" dist="25400" dir="5400000" algn="tl" rotWithShape="0">
                    <a:srgbClr val="000000">
                      <a:alpha val="25000"/>
                    </a:srgbClr>
                  </a:outerShdw>
                </a:effectLst>
                <a:latin typeface="標楷體" panose="03000509000000000000" pitchFamily="65" charset="-120"/>
                <a:ea typeface="標楷體" panose="03000509000000000000" pitchFamily="65" charset="-120"/>
                <a:cs typeface="+mj-cs"/>
              </a:rPr>
              <a:t>由洪○○代墊朱○○與古○○的訪談費</a:t>
            </a:r>
            <a:endParaRPr lang="zh-TW" altLang="en-US" sz="2600" b="1" u="sng" dirty="0">
              <a:solidFill>
                <a:schemeClr val="tx2"/>
              </a:solidFill>
              <a:effectLst>
                <a:outerShdw blurRad="31750" dist="25400" dir="5400000" algn="tl" rotWithShape="0">
                  <a:srgbClr val="000000">
                    <a:alpha val="25000"/>
                  </a:srgbClr>
                </a:outerShdw>
              </a:effectLst>
              <a:latin typeface="標楷體" panose="03000509000000000000" pitchFamily="65" charset="-120"/>
              <a:ea typeface="標楷體" panose="03000509000000000000" pitchFamily="65" charset="-120"/>
              <a:cs typeface="+mj-cs"/>
            </a:endParaRPr>
          </a:p>
        </p:txBody>
      </p:sp>
      <p:sp>
        <p:nvSpPr>
          <p:cNvPr id="11" name="標題 2"/>
          <p:cNvSpPr txBox="1">
            <a:spLocks/>
          </p:cNvSpPr>
          <p:nvPr/>
        </p:nvSpPr>
        <p:spPr>
          <a:xfrm>
            <a:off x="467544" y="188640"/>
            <a:ext cx="7239000" cy="842352"/>
          </a:xfrm>
          <a:prstGeom prst="rect">
            <a:avLst/>
          </a:prstGeom>
        </p:spPr>
        <p:txBody>
          <a:bodyPr vert="horz" lIns="45720" tIns="0" rIns="45720" bIns="0" anchor="b" anchorCtr="0">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標楷體" panose="03000509000000000000" pitchFamily="65" charset="-120"/>
                <a:ea typeface="標楷體" panose="03000509000000000000" pitchFamily="65" charset="-120"/>
                <a:cs typeface="+mj-cs"/>
              </a:rPr>
              <a:t>以現金支付受試者人體試驗或問卷調查等相關報酬</a:t>
            </a:r>
            <a:r>
              <a:rPr kumimoji="0" lang="en-US" altLang="zh-TW"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標楷體" panose="03000509000000000000" pitchFamily="65" charset="-120"/>
                <a:ea typeface="標楷體" panose="03000509000000000000" pitchFamily="65" charset="-120"/>
                <a:cs typeface="+mj-cs"/>
              </a:rPr>
              <a:t>(3/3)</a:t>
            </a:r>
            <a:endParaRPr kumimoji="0" lang="zh-TW" alt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標楷體" panose="03000509000000000000" pitchFamily="65" charset="-120"/>
              <a:ea typeface="標楷體" panose="03000509000000000000" pitchFamily="65" charset="-120"/>
              <a:cs typeface="+mj-cs"/>
            </a:endParaRPr>
          </a:p>
        </p:txBody>
      </p:sp>
      <p:pic>
        <p:nvPicPr>
          <p:cNvPr id="1027" name="Picture 3"/>
          <p:cNvPicPr>
            <a:picLocks noChangeAspect="1" noChangeArrowheads="1"/>
          </p:cNvPicPr>
          <p:nvPr/>
        </p:nvPicPr>
        <p:blipFill>
          <a:blip r:embed="rId2" cstate="print"/>
          <a:srcRect/>
          <a:stretch>
            <a:fillRect/>
          </a:stretch>
        </p:blipFill>
        <p:spPr bwMode="auto">
          <a:xfrm>
            <a:off x="212329" y="4797152"/>
            <a:ext cx="7816055" cy="1932062"/>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539552" y="1628800"/>
            <a:ext cx="7385050" cy="2406278"/>
          </a:xfrm>
          <a:prstGeom prst="rect">
            <a:avLst/>
          </a:prstGeom>
          <a:noFill/>
          <a:ln w="9525">
            <a:noFill/>
            <a:miter lim="800000"/>
            <a:headEnd/>
            <a:tailEnd/>
          </a:ln>
        </p:spPr>
      </p:pic>
      <p:sp>
        <p:nvSpPr>
          <p:cNvPr id="13" name="矩形 12"/>
          <p:cNvSpPr/>
          <p:nvPr/>
        </p:nvSpPr>
        <p:spPr>
          <a:xfrm>
            <a:off x="4355976" y="5805264"/>
            <a:ext cx="648072" cy="936104"/>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14" name="矩形 13"/>
          <p:cNvSpPr/>
          <p:nvPr/>
        </p:nvSpPr>
        <p:spPr>
          <a:xfrm>
            <a:off x="1979712" y="6309320"/>
            <a:ext cx="648072" cy="249628"/>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12" name="矩形 11"/>
          <p:cNvSpPr/>
          <p:nvPr/>
        </p:nvSpPr>
        <p:spPr>
          <a:xfrm>
            <a:off x="3923928" y="2708920"/>
            <a:ext cx="1152128" cy="1368152"/>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會議餐費</a:t>
            </a:r>
            <a:r>
              <a:rPr lang="en-US" altLang="zh-TW" dirty="0" smtClean="0">
                <a:latin typeface="標楷體" panose="03000509000000000000" pitchFamily="65" charset="-120"/>
                <a:ea typeface="標楷體" panose="03000509000000000000" pitchFamily="65" charset="-120"/>
              </a:rPr>
              <a:t>(1/2)</a:t>
            </a:r>
            <a:endParaRPr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a:xfrm>
            <a:off x="457200" y="1196752"/>
            <a:ext cx="7239000" cy="5258984"/>
          </a:xfrm>
        </p:spPr>
        <p:txBody>
          <a:bodyPr>
            <a:normAutofit fontScale="77500" lnSpcReduction="20000"/>
          </a:bodyPr>
          <a:lstStyle/>
          <a:p>
            <a:r>
              <a:rPr lang="zh-TW" altLang="en-US" sz="2400" dirty="0" smtClean="0">
                <a:latin typeface="標楷體" panose="03000509000000000000" pitchFamily="65" charset="-120"/>
                <a:ea typeface="標楷體" panose="03000509000000000000" pitchFamily="65" charset="-120"/>
              </a:rPr>
              <a:t>因計畫需要召開會議而逾用餐時間所提供之餐點。</a:t>
            </a:r>
          </a:p>
          <a:p>
            <a:r>
              <a:rPr lang="zh-TW" altLang="en-US" dirty="0" smtClean="0">
                <a:latin typeface="標楷體" panose="03000509000000000000" pitchFamily="65" charset="-120"/>
                <a:ea typeface="標楷體" panose="03000509000000000000" pitchFamily="65" charset="-120"/>
              </a:rPr>
              <a:t>應檢附文件：</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公用清冊</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支出憑證黏存單</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會議相關說</a:t>
            </a:r>
            <a:r>
              <a:rPr lang="zh-TW" altLang="en-US" dirty="0">
                <a:latin typeface="標楷體" panose="03000509000000000000" pitchFamily="65" charset="-120"/>
                <a:ea typeface="標楷體" panose="03000509000000000000" pitchFamily="65" charset="-120"/>
              </a:rPr>
              <a:t>明</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含會議主題、日期、起迄時間、參加人數</a:t>
            </a:r>
            <a:r>
              <a:rPr lang="en-US"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cs typeface="Times New Roman" pitchFamily="18" charset="0"/>
              </a:rPr>
              <a:t>誤餐時間標準：</a:t>
            </a:r>
            <a:endParaRPr lang="en-US" altLang="zh-TW" sz="2400" dirty="0" smtClean="0">
              <a:latin typeface="標楷體" panose="03000509000000000000" pitchFamily="65" charset="-120"/>
              <a:ea typeface="標楷體" panose="03000509000000000000" pitchFamily="65" charset="-120"/>
              <a:cs typeface="Times New Roman" pitchFamily="18" charset="0"/>
            </a:endParaRPr>
          </a:p>
          <a:p>
            <a:pPr lvl="1"/>
            <a:r>
              <a:rPr lang="zh-TW" altLang="en-US" dirty="0" smtClean="0">
                <a:latin typeface="標楷體" panose="03000509000000000000" pitchFamily="65" charset="-120"/>
                <a:ea typeface="標楷體" panose="03000509000000000000" pitchFamily="65" charset="-120"/>
              </a:rPr>
              <a:t>早上</a:t>
            </a:r>
            <a:r>
              <a:rPr lang="en-US" altLang="zh-TW" dirty="0" smtClean="0">
                <a:latin typeface="標楷體" panose="03000509000000000000" pitchFamily="65" charset="-120"/>
                <a:ea typeface="標楷體" panose="03000509000000000000" pitchFamily="65" charset="-120"/>
              </a:rPr>
              <a:t>8:30</a:t>
            </a:r>
            <a:r>
              <a:rPr lang="zh-TW" altLang="en-US" dirty="0" smtClean="0">
                <a:latin typeface="標楷體" panose="03000509000000000000" pitchFamily="65" charset="-120"/>
                <a:ea typeface="標楷體" panose="03000509000000000000" pitchFamily="65" charset="-120"/>
              </a:rPr>
              <a:t>（不含）前辦理報到。</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中午</a:t>
            </a:r>
            <a:r>
              <a:rPr lang="en-US" altLang="zh-TW" dirty="0" smtClean="0">
                <a:latin typeface="標楷體" panose="03000509000000000000" pitchFamily="65" charset="-120"/>
                <a:ea typeface="標楷體" panose="03000509000000000000" pitchFamily="65" charset="-120"/>
              </a:rPr>
              <a:t>12:00</a:t>
            </a:r>
            <a:r>
              <a:rPr lang="zh-TW" altLang="en-US" dirty="0" smtClean="0">
                <a:latin typeface="標楷體" panose="03000509000000000000" pitchFamily="65" charset="-120"/>
                <a:ea typeface="標楷體" panose="03000509000000000000" pitchFamily="65" charset="-120"/>
              </a:rPr>
              <a:t>（含）至下午</a:t>
            </a:r>
            <a:r>
              <a:rPr lang="en-US" altLang="zh-TW" dirty="0" smtClean="0">
                <a:latin typeface="標楷體" panose="03000509000000000000" pitchFamily="65" charset="-120"/>
                <a:ea typeface="標楷體" panose="03000509000000000000" pitchFamily="65" charset="-120"/>
              </a:rPr>
              <a:t>1:00(</a:t>
            </a:r>
            <a:r>
              <a:rPr lang="zh-TW" altLang="en-US" dirty="0" smtClean="0">
                <a:latin typeface="標楷體" panose="03000509000000000000" pitchFamily="65" charset="-120"/>
                <a:ea typeface="標楷體" panose="03000509000000000000" pitchFamily="65" charset="-120"/>
              </a:rPr>
              <a:t>不含</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之間召開或散會。</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下午</a:t>
            </a:r>
            <a:r>
              <a:rPr lang="en-US" altLang="zh-TW" dirty="0" smtClean="0">
                <a:latin typeface="標楷體" panose="03000509000000000000" pitchFamily="65" charset="-120"/>
                <a:ea typeface="標楷體" panose="03000509000000000000" pitchFamily="65" charset="-120"/>
              </a:rPr>
              <a:t>5:00(</a:t>
            </a:r>
            <a:r>
              <a:rPr lang="zh-TW" altLang="en-US" dirty="0" smtClean="0">
                <a:latin typeface="標楷體" panose="03000509000000000000" pitchFamily="65" charset="-120"/>
                <a:ea typeface="標楷體" panose="03000509000000000000" pitchFamily="65" charset="-120"/>
              </a:rPr>
              <a:t>含</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後召開或散會。</a:t>
            </a:r>
            <a:endParaRPr lang="en-US" altLang="zh-TW" dirty="0" smtClean="0">
              <a:latin typeface="標楷體" panose="03000509000000000000" pitchFamily="65" charset="-120"/>
              <a:ea typeface="標楷體" panose="03000509000000000000" pitchFamily="65" charset="-120"/>
              <a:cs typeface="Times New Roman" pitchFamily="18" charset="0"/>
            </a:endParaRPr>
          </a:p>
          <a:p>
            <a:r>
              <a:rPr lang="zh-TW" altLang="en-US" sz="2400" dirty="0" smtClean="0">
                <a:latin typeface="標楷體" panose="03000509000000000000" pitchFamily="65" charset="-120"/>
                <a:ea typeface="標楷體" panose="03000509000000000000" pitchFamily="65" charset="-120"/>
                <a:cs typeface="Times New Roman" pitchFamily="18" charset="0"/>
              </a:rPr>
              <a:t>餐費標準：</a:t>
            </a:r>
            <a:r>
              <a:rPr lang="en-US" altLang="zh-TW" dirty="0" smtClean="0">
                <a:latin typeface="標楷體" panose="03000509000000000000" pitchFamily="65" charset="-120"/>
                <a:ea typeface="標楷體" panose="03000509000000000000" pitchFamily="65" charset="-120"/>
              </a:rPr>
              <a:t> </a:t>
            </a:r>
          </a:p>
          <a:p>
            <a:pPr lvl="1"/>
            <a:r>
              <a:rPr lang="en-US" altLang="zh-TW" dirty="0" smtClean="0">
                <a:latin typeface="標楷體" panose="03000509000000000000" pitchFamily="65" charset="-120"/>
                <a:ea typeface="標楷體" panose="03000509000000000000" pitchFamily="65" charset="-120"/>
              </a:rPr>
              <a:t>A.</a:t>
            </a:r>
            <a:r>
              <a:rPr lang="zh-TW" altLang="en-US" dirty="0" smtClean="0">
                <a:latin typeface="標楷體" panose="03000509000000000000" pitchFamily="65" charset="-120"/>
                <a:ea typeface="標楷體" panose="03000509000000000000" pitchFamily="65" charset="-120"/>
              </a:rPr>
              <a:t>早、中、晚餐：每人單餐以</a:t>
            </a:r>
            <a:r>
              <a:rPr lang="en-US" altLang="zh-TW" dirty="0" smtClean="0">
                <a:latin typeface="標楷體" panose="03000509000000000000" pitchFamily="65" charset="-120"/>
                <a:ea typeface="標楷體" panose="03000509000000000000" pitchFamily="65" charset="-120"/>
              </a:rPr>
              <a:t>100</a:t>
            </a:r>
            <a:r>
              <a:rPr lang="zh-TW" altLang="en-US" dirty="0" smtClean="0">
                <a:latin typeface="標楷體" panose="03000509000000000000" pitchFamily="65" charset="-120"/>
                <a:ea typeface="標楷體" panose="03000509000000000000" pitchFamily="65" charset="-120"/>
              </a:rPr>
              <a:t>元為限。</a:t>
            </a:r>
            <a:endParaRPr lang="en-US" altLang="zh-TW" dirty="0" smtClean="0">
              <a:latin typeface="標楷體" panose="03000509000000000000" pitchFamily="65" charset="-120"/>
              <a:ea typeface="標楷體" panose="03000509000000000000" pitchFamily="65" charset="-120"/>
            </a:endParaRPr>
          </a:p>
          <a:p>
            <a:pPr lvl="1"/>
            <a:r>
              <a:rPr lang="en-US" altLang="zh-TW" dirty="0" smtClean="0">
                <a:latin typeface="標楷體" panose="03000509000000000000" pitchFamily="65" charset="-120"/>
                <a:ea typeface="標楷體" panose="03000509000000000000" pitchFamily="65" charset="-120"/>
              </a:rPr>
              <a:t>B.</a:t>
            </a:r>
            <a:r>
              <a:rPr lang="zh-TW" altLang="en-US" dirty="0" smtClean="0">
                <a:latin typeface="標楷體" panose="03000509000000000000" pitchFamily="65" charset="-120"/>
                <a:ea typeface="標楷體" panose="03000509000000000000" pitchFamily="65" charset="-120"/>
              </a:rPr>
              <a:t>點心或水果：每人以</a:t>
            </a:r>
            <a:r>
              <a:rPr lang="en-US" altLang="zh-TW" dirty="0" smtClean="0">
                <a:latin typeface="標楷體" panose="03000509000000000000" pitchFamily="65" charset="-120"/>
                <a:ea typeface="標楷體" panose="03000509000000000000" pitchFamily="65" charset="-120"/>
              </a:rPr>
              <a:t>50</a:t>
            </a:r>
            <a:r>
              <a:rPr lang="zh-TW" altLang="en-US" dirty="0" smtClean="0">
                <a:latin typeface="標楷體" panose="03000509000000000000" pitchFamily="65" charset="-120"/>
                <a:ea typeface="標楷體" panose="03000509000000000000" pitchFamily="65" charset="-120"/>
              </a:rPr>
              <a:t>元為限。</a:t>
            </a:r>
          </a:p>
          <a:p>
            <a:pPr lvl="1"/>
            <a:r>
              <a:rPr lang="en-US" altLang="zh-TW" dirty="0" smtClean="0">
                <a:latin typeface="標楷體" panose="03000509000000000000" pitchFamily="65" charset="-120"/>
                <a:ea typeface="標楷體" panose="03000509000000000000" pitchFamily="65" charset="-120"/>
              </a:rPr>
              <a:t>C.</a:t>
            </a:r>
            <a:r>
              <a:rPr lang="zh-TW" altLang="en-US" dirty="0" smtClean="0">
                <a:latin typeface="標楷體" panose="03000509000000000000" pitchFamily="65" charset="-120"/>
                <a:ea typeface="標楷體" panose="03000509000000000000" pitchFamily="65" charset="-120"/>
              </a:rPr>
              <a:t>以上擇一辦理，全日餐費合計不得逾</a:t>
            </a:r>
            <a:r>
              <a:rPr lang="en-US" altLang="zh-TW" dirty="0" smtClean="0">
                <a:latin typeface="標楷體" panose="03000509000000000000" pitchFamily="65" charset="-120"/>
                <a:ea typeface="標楷體" panose="03000509000000000000" pitchFamily="65" charset="-120"/>
              </a:rPr>
              <a:t>250</a:t>
            </a:r>
            <a:r>
              <a:rPr lang="zh-TW" altLang="en-US" dirty="0" smtClean="0">
                <a:latin typeface="標楷體" panose="03000509000000000000" pitchFamily="65" charset="-120"/>
                <a:ea typeface="標楷體" panose="03000509000000000000" pitchFamily="65" charset="-120"/>
              </a:rPr>
              <a:t>元。</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例：</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會議時間</a:t>
            </a:r>
            <a:r>
              <a:rPr lang="en-US" altLang="zh-TW" dirty="0" smtClean="0">
                <a:latin typeface="標楷體" panose="03000509000000000000" pitchFamily="65" charset="-120"/>
                <a:ea typeface="標楷體" panose="03000509000000000000" pitchFamily="65" charset="-120"/>
              </a:rPr>
              <a:t>12:00~18:00</a:t>
            </a:r>
            <a:r>
              <a:rPr lang="en-US" altLang="zh-TW" dirty="0" smtClean="0">
                <a:latin typeface="標楷體" panose="03000509000000000000" pitchFamily="65" charset="-120"/>
                <a:ea typeface="標楷體" panose="03000509000000000000" pitchFamily="65" charset="-120"/>
                <a:sym typeface="Wingdings" pitchFamily="2" charset="2"/>
              </a:rPr>
              <a:t></a:t>
            </a:r>
            <a:r>
              <a:rPr lang="zh-TW" altLang="en-US" dirty="0" smtClean="0">
                <a:latin typeface="標楷體" panose="03000509000000000000" pitchFamily="65" charset="-120"/>
                <a:ea typeface="標楷體" panose="03000509000000000000" pitchFamily="65" charset="-120"/>
                <a:sym typeface="Wingdings" pitchFamily="2" charset="2"/>
              </a:rPr>
              <a:t>餐費上限</a:t>
            </a:r>
            <a:r>
              <a:rPr lang="en-US" altLang="zh-TW" dirty="0" smtClean="0">
                <a:latin typeface="標楷體" panose="03000509000000000000" pitchFamily="65" charset="-120"/>
                <a:ea typeface="標楷體" panose="03000509000000000000" pitchFamily="65" charset="-120"/>
                <a:sym typeface="Wingdings" pitchFamily="2" charset="2"/>
              </a:rPr>
              <a:t>200</a:t>
            </a:r>
            <a:r>
              <a:rPr lang="zh-TW" altLang="en-US" dirty="0" smtClean="0">
                <a:latin typeface="標楷體" panose="03000509000000000000" pitchFamily="65" charset="-120"/>
                <a:ea typeface="標楷體" panose="03000509000000000000" pitchFamily="65" charset="-120"/>
                <a:sym typeface="Wingdings" pitchFamily="2" charset="2"/>
              </a:rPr>
              <a:t>元</a:t>
            </a:r>
            <a:endParaRPr lang="en-US" altLang="zh-TW" dirty="0" smtClean="0">
              <a:latin typeface="標楷體" panose="03000509000000000000" pitchFamily="65" charset="-120"/>
              <a:ea typeface="標楷體" panose="03000509000000000000" pitchFamily="65" charset="-120"/>
              <a:sym typeface="Wingdings" pitchFamily="2" charset="2"/>
            </a:endParaRPr>
          </a:p>
          <a:p>
            <a:pPr lvl="1"/>
            <a:r>
              <a:rPr lang="zh-TW" altLang="en-US" dirty="0" smtClean="0">
                <a:latin typeface="標楷體" panose="03000509000000000000" pitchFamily="65" charset="-120"/>
                <a:ea typeface="標楷體" panose="03000509000000000000" pitchFamily="65" charset="-120"/>
              </a:rPr>
              <a:t>會議時間</a:t>
            </a:r>
            <a:r>
              <a:rPr lang="en-US" altLang="zh-TW" dirty="0" smtClean="0">
                <a:latin typeface="標楷體" panose="03000509000000000000" pitchFamily="65" charset="-120"/>
                <a:ea typeface="標楷體" panose="03000509000000000000" pitchFamily="65" charset="-120"/>
              </a:rPr>
              <a:t>9:00~17:00</a:t>
            </a:r>
            <a:r>
              <a:rPr lang="en-US" altLang="zh-TW" dirty="0" smtClean="0">
                <a:latin typeface="標楷體" panose="03000509000000000000" pitchFamily="65" charset="-120"/>
                <a:ea typeface="標楷體" panose="03000509000000000000" pitchFamily="65" charset="-120"/>
                <a:sym typeface="Wingdings" pitchFamily="2" charset="2"/>
              </a:rPr>
              <a:t></a:t>
            </a:r>
            <a:r>
              <a:rPr lang="zh-TW" altLang="en-US" dirty="0" smtClean="0">
                <a:latin typeface="標楷體" panose="03000509000000000000" pitchFamily="65" charset="-120"/>
                <a:ea typeface="標楷體" panose="03000509000000000000" pitchFamily="65" charset="-120"/>
                <a:sym typeface="Wingdings" pitchFamily="2" charset="2"/>
              </a:rPr>
              <a:t>餐費上限</a:t>
            </a:r>
            <a:r>
              <a:rPr lang="en-US" altLang="zh-TW" dirty="0" smtClean="0">
                <a:latin typeface="標楷體" panose="03000509000000000000" pitchFamily="65" charset="-120"/>
                <a:ea typeface="標楷體" panose="03000509000000000000" pitchFamily="65" charset="-120"/>
                <a:sym typeface="Wingdings" pitchFamily="2" charset="2"/>
              </a:rPr>
              <a:t>200</a:t>
            </a:r>
            <a:r>
              <a:rPr lang="zh-TW" altLang="en-US" dirty="0" smtClean="0">
                <a:latin typeface="標楷體" panose="03000509000000000000" pitchFamily="65" charset="-120"/>
                <a:ea typeface="標楷體" panose="03000509000000000000" pitchFamily="65" charset="-120"/>
                <a:sym typeface="Wingdings" pitchFamily="2" charset="2"/>
              </a:rPr>
              <a:t>元。</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會議時間</a:t>
            </a:r>
            <a:r>
              <a:rPr lang="en-US" altLang="zh-TW" dirty="0" smtClean="0">
                <a:latin typeface="標楷體" panose="03000509000000000000" pitchFamily="65" charset="-120"/>
                <a:ea typeface="標楷體" panose="03000509000000000000" pitchFamily="65" charset="-120"/>
              </a:rPr>
              <a:t>8:00~17:00</a:t>
            </a:r>
            <a:r>
              <a:rPr lang="en-US" altLang="zh-TW" dirty="0" smtClean="0">
                <a:latin typeface="標楷體" panose="03000509000000000000" pitchFamily="65" charset="-120"/>
                <a:ea typeface="標楷體" panose="03000509000000000000" pitchFamily="65" charset="-120"/>
                <a:sym typeface="Wingdings" pitchFamily="2" charset="2"/>
              </a:rPr>
              <a:t></a:t>
            </a:r>
            <a:r>
              <a:rPr lang="zh-TW" altLang="en-US" dirty="0" smtClean="0">
                <a:latin typeface="標楷體" panose="03000509000000000000" pitchFamily="65" charset="-120"/>
                <a:ea typeface="標楷體" panose="03000509000000000000" pitchFamily="65" charset="-120"/>
                <a:sym typeface="Wingdings" pitchFamily="2" charset="2"/>
              </a:rPr>
              <a:t>餐費上限</a:t>
            </a:r>
            <a:r>
              <a:rPr lang="en-US" altLang="zh-TW" dirty="0" smtClean="0">
                <a:latin typeface="標楷體" panose="03000509000000000000" pitchFamily="65" charset="-120"/>
                <a:ea typeface="標楷體" panose="03000509000000000000" pitchFamily="65" charset="-120"/>
                <a:sym typeface="Wingdings" pitchFamily="2" charset="2"/>
              </a:rPr>
              <a:t>250</a:t>
            </a:r>
            <a:r>
              <a:rPr lang="zh-TW" altLang="en-US" dirty="0" smtClean="0">
                <a:latin typeface="標楷體" panose="03000509000000000000" pitchFamily="65" charset="-120"/>
                <a:ea typeface="標楷體" panose="03000509000000000000" pitchFamily="65" charset="-120"/>
                <a:sym typeface="Wingdings" pitchFamily="2" charset="2"/>
              </a:rPr>
              <a:t>元。</a:t>
            </a:r>
            <a:endParaRPr lang="en-US" altLang="zh-TW" dirty="0" smtClean="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38</a:t>
            </a:fld>
            <a:endParaRPr lang="zh-TW"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會議餐費</a:t>
            </a:r>
            <a:r>
              <a:rPr lang="en-US" altLang="zh-TW" dirty="0" smtClean="0">
                <a:latin typeface="標楷體" panose="03000509000000000000" pitchFamily="65" charset="-120"/>
                <a:ea typeface="標楷體" panose="03000509000000000000" pitchFamily="65" charset="-120"/>
              </a:rPr>
              <a:t>(2/2)</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67544" y="1196752"/>
            <a:ext cx="7704856" cy="5258984"/>
          </a:xfrm>
        </p:spPr>
        <p:txBody>
          <a:bodyPr>
            <a:normAutofit/>
          </a:bodyPr>
          <a:lstStyle/>
          <a:p>
            <a:r>
              <a:rPr lang="zh-TW" altLang="en-US" sz="1800" dirty="0" smtClean="0">
                <a:latin typeface="標楷體" panose="03000509000000000000" pitchFamily="65" charset="-120"/>
                <a:ea typeface="標楷體" panose="03000509000000000000" pitchFamily="65" charset="-120"/>
              </a:rPr>
              <a:t>教育部及所屬機關</a:t>
            </a:r>
            <a:r>
              <a:rPr lang="en-US" altLang="zh-TW" sz="1800" dirty="0" smtClean="0">
                <a:latin typeface="標楷體" panose="03000509000000000000" pitchFamily="65" charset="-120"/>
                <a:ea typeface="標楷體" panose="03000509000000000000" pitchFamily="65" charset="-120"/>
              </a:rPr>
              <a:t>(</a:t>
            </a:r>
            <a:r>
              <a:rPr lang="zh-TW" altLang="en-US" sz="1800" dirty="0" smtClean="0">
                <a:latin typeface="標楷體" panose="03000509000000000000" pitchFamily="65" charset="-120"/>
                <a:ea typeface="標楷體" panose="03000509000000000000" pitchFamily="65" charset="-120"/>
              </a:rPr>
              <a:t>構</a:t>
            </a:r>
            <a:r>
              <a:rPr lang="en-US" altLang="zh-TW" sz="1800" dirty="0" smtClean="0">
                <a:latin typeface="標楷體" panose="03000509000000000000" pitchFamily="65" charset="-120"/>
                <a:ea typeface="標楷體" panose="03000509000000000000" pitchFamily="65" charset="-120"/>
              </a:rPr>
              <a:t>)</a:t>
            </a:r>
            <a:r>
              <a:rPr lang="zh-TW" altLang="en-US" sz="1800" dirty="0" smtClean="0">
                <a:latin typeface="標楷體" panose="03000509000000000000" pitchFamily="65" charset="-120"/>
                <a:ea typeface="標楷體" panose="03000509000000000000" pitchFamily="65" charset="-120"/>
              </a:rPr>
              <a:t>委辦或補助計畫召開會議因逾用餐時間所提供之餐點依「教育部及所屬機關</a:t>
            </a:r>
            <a:r>
              <a:rPr lang="en-US" altLang="zh-TW" sz="1800" dirty="0" smtClean="0">
                <a:latin typeface="標楷體" panose="03000509000000000000" pitchFamily="65" charset="-120"/>
                <a:ea typeface="標楷體" panose="03000509000000000000" pitchFamily="65" charset="-120"/>
              </a:rPr>
              <a:t>(</a:t>
            </a:r>
            <a:r>
              <a:rPr lang="zh-TW" altLang="en-US" sz="1800" dirty="0" smtClean="0">
                <a:latin typeface="標楷體" panose="03000509000000000000" pitchFamily="65" charset="-120"/>
                <a:ea typeface="標楷體" panose="03000509000000000000" pitchFamily="65" charset="-120"/>
              </a:rPr>
              <a:t>構</a:t>
            </a:r>
            <a:r>
              <a:rPr lang="en-US" altLang="zh-TW" sz="1800" dirty="0" smtClean="0">
                <a:latin typeface="標楷體" panose="03000509000000000000" pitchFamily="65" charset="-120"/>
                <a:ea typeface="標楷體" panose="03000509000000000000" pitchFamily="65" charset="-120"/>
              </a:rPr>
              <a:t>)</a:t>
            </a:r>
            <a:r>
              <a:rPr lang="zh-TW" altLang="en-US" sz="1800" dirty="0" smtClean="0">
                <a:latin typeface="標楷體" panose="03000509000000000000" pitchFamily="65" charset="-120"/>
                <a:ea typeface="標楷體" panose="03000509000000000000" pitchFamily="65" charset="-120"/>
              </a:rPr>
              <a:t>辦理各類會議講習訓練與研討</a:t>
            </a:r>
            <a:r>
              <a:rPr lang="en-US" altLang="zh-TW" sz="1800" dirty="0" smtClean="0">
                <a:latin typeface="標楷體" panose="03000509000000000000" pitchFamily="65" charset="-120"/>
                <a:ea typeface="標楷體" panose="03000509000000000000" pitchFamily="65" charset="-120"/>
              </a:rPr>
              <a:t>(</a:t>
            </a:r>
            <a:r>
              <a:rPr lang="zh-TW" altLang="en-US" sz="1800" dirty="0" smtClean="0">
                <a:latin typeface="標楷體" panose="03000509000000000000" pitchFamily="65" charset="-120"/>
                <a:ea typeface="標楷體" panose="03000509000000000000" pitchFamily="65" charset="-120"/>
              </a:rPr>
              <a:t>習</a:t>
            </a:r>
            <a:r>
              <a:rPr lang="en-US" altLang="zh-TW" sz="1800" dirty="0" smtClean="0">
                <a:latin typeface="標楷體" panose="03000509000000000000" pitchFamily="65" charset="-120"/>
                <a:ea typeface="標楷體" panose="03000509000000000000" pitchFamily="65" charset="-120"/>
              </a:rPr>
              <a:t>)</a:t>
            </a:r>
            <a:r>
              <a:rPr lang="zh-TW" altLang="en-US" sz="1800" dirty="0" smtClean="0">
                <a:latin typeface="標楷體" panose="03000509000000000000" pitchFamily="65" charset="-120"/>
                <a:ea typeface="標楷體" panose="03000509000000000000" pitchFamily="65" charset="-120"/>
              </a:rPr>
              <a:t>會管理要點」辦理。</a:t>
            </a:r>
          </a:p>
          <a:p>
            <a:r>
              <a:rPr lang="zh-TW" altLang="en-US" sz="1800" dirty="0" smtClean="0">
                <a:latin typeface="標楷體" panose="03000509000000000000" pitchFamily="65" charset="-120"/>
                <a:ea typeface="標楷體" panose="03000509000000000000" pitchFamily="65" charset="-120"/>
                <a:cs typeface="Times New Roman" pitchFamily="18" charset="0"/>
              </a:rPr>
              <a:t>餐費標準：</a:t>
            </a:r>
            <a:r>
              <a:rPr lang="en-US" altLang="zh-TW" sz="1800" dirty="0" smtClean="0">
                <a:latin typeface="標楷體" panose="03000509000000000000" pitchFamily="65" charset="-120"/>
                <a:ea typeface="標楷體" panose="03000509000000000000" pitchFamily="65" charset="-120"/>
              </a:rPr>
              <a:t> </a:t>
            </a:r>
          </a:p>
          <a:p>
            <a:pPr lvl="1">
              <a:buNone/>
            </a:pPr>
            <a:r>
              <a:rPr lang="en-US" altLang="zh-TW" sz="1800" dirty="0" smtClean="0">
                <a:solidFill>
                  <a:schemeClr val="tx1"/>
                </a:solidFill>
                <a:latin typeface="標楷體" panose="03000509000000000000" pitchFamily="65" charset="-120"/>
                <a:ea typeface="標楷體" panose="03000509000000000000" pitchFamily="65" charset="-120"/>
              </a:rPr>
              <a:t>1.</a:t>
            </a:r>
            <a:r>
              <a:rPr lang="zh-TW" altLang="en-US" sz="1800" b="1" dirty="0" smtClean="0">
                <a:solidFill>
                  <a:schemeClr val="tx1"/>
                </a:solidFill>
                <a:latin typeface="標楷體" panose="03000509000000000000" pitchFamily="65" charset="-120"/>
                <a:ea typeface="標楷體" panose="03000509000000000000" pitchFamily="65" charset="-120"/>
              </a:rPr>
              <a:t>參加對象為機關</a:t>
            </a:r>
            <a:r>
              <a:rPr lang="en-US" altLang="zh-TW" sz="1800" b="1" dirty="0" smtClean="0">
                <a:solidFill>
                  <a:schemeClr val="tx1"/>
                </a:solidFill>
                <a:latin typeface="標楷體" panose="03000509000000000000" pitchFamily="65" charset="-120"/>
                <a:ea typeface="標楷體" panose="03000509000000000000" pitchFamily="65" charset="-120"/>
              </a:rPr>
              <a:t>(</a:t>
            </a:r>
            <a:r>
              <a:rPr lang="zh-TW" altLang="en-US" sz="1800" b="1" dirty="0" smtClean="0">
                <a:solidFill>
                  <a:schemeClr val="tx1"/>
                </a:solidFill>
                <a:latin typeface="標楷體" panose="03000509000000000000" pitchFamily="65" charset="-120"/>
                <a:ea typeface="標楷體" panose="03000509000000000000" pitchFamily="65" charset="-120"/>
              </a:rPr>
              <a:t>構</a:t>
            </a:r>
            <a:r>
              <a:rPr lang="en-US" altLang="zh-TW" sz="1800" b="1" dirty="0" smtClean="0">
                <a:solidFill>
                  <a:schemeClr val="tx1"/>
                </a:solidFill>
                <a:latin typeface="標楷體" panose="03000509000000000000" pitchFamily="65" charset="-120"/>
                <a:ea typeface="標楷體" panose="03000509000000000000" pitchFamily="65" charset="-120"/>
              </a:rPr>
              <a:t>)</a:t>
            </a:r>
            <a:r>
              <a:rPr lang="zh-TW" altLang="en-US" sz="1800" b="1" dirty="0" smtClean="0">
                <a:solidFill>
                  <a:schemeClr val="tx1"/>
                </a:solidFill>
                <a:latin typeface="標楷體" panose="03000509000000000000" pitchFamily="65" charset="-120"/>
                <a:ea typeface="標楷體" panose="03000509000000000000" pitchFamily="65" charset="-120"/>
              </a:rPr>
              <a:t>人員者</a:t>
            </a:r>
            <a:r>
              <a:rPr lang="en-US" altLang="zh-TW" sz="1800" b="1" dirty="0" smtClean="0">
                <a:solidFill>
                  <a:schemeClr val="tx1"/>
                </a:solidFill>
                <a:latin typeface="標楷體" panose="03000509000000000000" pitchFamily="65" charset="-120"/>
                <a:ea typeface="標楷體" panose="03000509000000000000" pitchFamily="65" charset="-120"/>
              </a:rPr>
              <a:t>:</a:t>
            </a:r>
          </a:p>
          <a:p>
            <a:pPr lvl="1"/>
            <a:r>
              <a:rPr lang="en-US" altLang="zh-TW" sz="2000" dirty="0" smtClean="0">
                <a:solidFill>
                  <a:schemeClr val="tx1"/>
                </a:solidFill>
                <a:latin typeface="標楷體" panose="03000509000000000000" pitchFamily="65" charset="-120"/>
                <a:ea typeface="標楷體" panose="03000509000000000000" pitchFamily="65" charset="-120"/>
              </a:rPr>
              <a:t>A.</a:t>
            </a:r>
            <a:r>
              <a:rPr lang="zh-TW" altLang="en-US" sz="2000" dirty="0" smtClean="0">
                <a:solidFill>
                  <a:schemeClr val="tx1"/>
                </a:solidFill>
                <a:latin typeface="標楷體" panose="03000509000000000000" pitchFamily="65" charset="-120"/>
                <a:ea typeface="標楷體" panose="03000509000000000000" pitchFamily="65" charset="-120"/>
              </a:rPr>
              <a:t>第一天活動</a:t>
            </a:r>
            <a:r>
              <a:rPr lang="en-US" altLang="zh-TW" sz="2000" dirty="0" smtClean="0">
                <a:solidFill>
                  <a:schemeClr val="tx1"/>
                </a:solidFill>
                <a:latin typeface="標楷體" panose="03000509000000000000" pitchFamily="65" charset="-120"/>
                <a:ea typeface="標楷體" panose="03000509000000000000" pitchFamily="65" charset="-120"/>
              </a:rPr>
              <a:t>(</a:t>
            </a:r>
            <a:r>
              <a:rPr lang="zh-TW" altLang="en-US" sz="2000" dirty="0" smtClean="0">
                <a:solidFill>
                  <a:schemeClr val="tx1"/>
                </a:solidFill>
                <a:latin typeface="標楷體" panose="03000509000000000000" pitchFamily="65" charset="-120"/>
                <a:ea typeface="標楷體" panose="03000509000000000000" pitchFamily="65" charset="-120"/>
              </a:rPr>
              <a:t>包括一日活動</a:t>
            </a:r>
            <a:r>
              <a:rPr lang="en-US" altLang="zh-TW" sz="2000" dirty="0" smtClean="0">
                <a:solidFill>
                  <a:schemeClr val="tx1"/>
                </a:solidFill>
                <a:latin typeface="標楷體" panose="03000509000000000000" pitchFamily="65" charset="-120"/>
                <a:ea typeface="標楷體" panose="03000509000000000000" pitchFamily="65" charset="-120"/>
              </a:rPr>
              <a:t>)</a:t>
            </a:r>
            <a:r>
              <a:rPr lang="zh-TW" altLang="en-US" sz="2000" dirty="0" smtClean="0">
                <a:solidFill>
                  <a:schemeClr val="tx1"/>
                </a:solidFill>
                <a:latin typeface="標楷體" panose="03000509000000000000" pitchFamily="65" charset="-120"/>
                <a:ea typeface="標楷體" panose="03000509000000000000" pitchFamily="65" charset="-120"/>
              </a:rPr>
              <a:t>：</a:t>
            </a:r>
          </a:p>
          <a:p>
            <a:pPr lvl="2">
              <a:buNone/>
            </a:pPr>
            <a:r>
              <a:rPr lang="en-US" altLang="zh-TW" dirty="0" smtClean="0">
                <a:latin typeface="標楷體" panose="03000509000000000000" pitchFamily="65" charset="-120"/>
                <a:ea typeface="標楷體" panose="03000509000000000000" pitchFamily="65" charset="-120"/>
              </a:rPr>
              <a:t>(A)</a:t>
            </a:r>
            <a:r>
              <a:rPr lang="zh-TW" altLang="en-US" dirty="0" smtClean="0">
                <a:latin typeface="標楷體" panose="03000509000000000000" pitchFamily="65" charset="-120"/>
                <a:ea typeface="標楷體" panose="03000509000000000000" pitchFamily="65" charset="-120"/>
              </a:rPr>
              <a:t>中、晚餐：不提供早餐，中、晚餐每人單餐以</a:t>
            </a:r>
            <a:r>
              <a:rPr lang="en-US" altLang="zh-TW" dirty="0" smtClean="0">
                <a:latin typeface="標楷體" panose="03000509000000000000" pitchFamily="65" charset="-120"/>
                <a:ea typeface="標楷體" panose="03000509000000000000" pitchFamily="65" charset="-120"/>
              </a:rPr>
              <a:t>80</a:t>
            </a:r>
            <a:r>
              <a:rPr lang="zh-TW" altLang="en-US" dirty="0" smtClean="0">
                <a:latin typeface="標楷體" panose="03000509000000000000" pitchFamily="65" charset="-120"/>
                <a:ea typeface="標楷體" panose="03000509000000000000" pitchFamily="65" charset="-120"/>
              </a:rPr>
              <a:t>元為限。</a:t>
            </a:r>
          </a:p>
          <a:p>
            <a:pPr lvl="2">
              <a:buNone/>
            </a:pPr>
            <a:r>
              <a:rPr lang="en-US" altLang="zh-TW" dirty="0" smtClean="0">
                <a:latin typeface="標楷體" panose="03000509000000000000" pitchFamily="65" charset="-120"/>
                <a:ea typeface="標楷體" panose="03000509000000000000" pitchFamily="65" charset="-120"/>
              </a:rPr>
              <a:t>(B)</a:t>
            </a:r>
            <a:r>
              <a:rPr lang="zh-TW" altLang="en-US" dirty="0" smtClean="0">
                <a:latin typeface="標楷體" panose="03000509000000000000" pitchFamily="65" charset="-120"/>
                <a:ea typeface="標楷體" panose="03000509000000000000" pitchFamily="65" charset="-120"/>
              </a:rPr>
              <a:t>全日餐費合計不得逾</a:t>
            </a:r>
            <a:r>
              <a:rPr lang="en-US" altLang="zh-TW" dirty="0" smtClean="0">
                <a:latin typeface="標楷體" panose="03000509000000000000" pitchFamily="65" charset="-120"/>
                <a:ea typeface="標楷體" panose="03000509000000000000" pitchFamily="65" charset="-120"/>
              </a:rPr>
              <a:t>200</a:t>
            </a:r>
            <a:r>
              <a:rPr lang="zh-TW" altLang="en-US" dirty="0" smtClean="0">
                <a:latin typeface="標楷體" panose="03000509000000000000" pitchFamily="65" charset="-120"/>
                <a:ea typeface="標楷體" panose="03000509000000000000" pitchFamily="65" charset="-120"/>
              </a:rPr>
              <a:t>元。</a:t>
            </a:r>
          </a:p>
          <a:p>
            <a:pPr lvl="1"/>
            <a:r>
              <a:rPr lang="en-US" altLang="zh-TW" sz="2000" dirty="0" smtClean="0">
                <a:solidFill>
                  <a:schemeClr val="tx1"/>
                </a:solidFill>
                <a:latin typeface="標楷體" panose="03000509000000000000" pitchFamily="65" charset="-120"/>
                <a:ea typeface="標楷體" panose="03000509000000000000" pitchFamily="65" charset="-120"/>
              </a:rPr>
              <a:t>B.</a:t>
            </a:r>
            <a:r>
              <a:rPr lang="zh-TW" altLang="en-US" sz="2000" dirty="0" smtClean="0">
                <a:solidFill>
                  <a:schemeClr val="tx1"/>
                </a:solidFill>
                <a:latin typeface="標楷體" panose="03000509000000000000" pitchFamily="65" charset="-120"/>
                <a:ea typeface="標楷體" panose="03000509000000000000" pitchFamily="65" charset="-120"/>
              </a:rPr>
              <a:t>第二天以上活動：</a:t>
            </a:r>
          </a:p>
          <a:p>
            <a:pPr lvl="2">
              <a:buNone/>
            </a:pPr>
            <a:r>
              <a:rPr lang="en-US" altLang="zh-TW" dirty="0" smtClean="0">
                <a:latin typeface="標楷體" panose="03000509000000000000" pitchFamily="65" charset="-120"/>
                <a:ea typeface="標楷體" panose="03000509000000000000" pitchFamily="65" charset="-120"/>
              </a:rPr>
              <a:t>(A)</a:t>
            </a:r>
            <a:r>
              <a:rPr lang="zh-TW" altLang="en-US" dirty="0" smtClean="0">
                <a:latin typeface="標楷體" panose="03000509000000000000" pitchFamily="65" charset="-120"/>
                <a:ea typeface="標楷體" panose="03000509000000000000" pitchFamily="65" charset="-120"/>
              </a:rPr>
              <a:t>早、中、晚餐：中、晚餐每人單餐以</a:t>
            </a:r>
            <a:r>
              <a:rPr lang="en-US" altLang="zh-TW" dirty="0" smtClean="0">
                <a:latin typeface="標楷體" panose="03000509000000000000" pitchFamily="65" charset="-120"/>
                <a:ea typeface="標楷體" panose="03000509000000000000" pitchFamily="65" charset="-120"/>
              </a:rPr>
              <a:t>80</a:t>
            </a:r>
            <a:r>
              <a:rPr lang="zh-TW" altLang="en-US" dirty="0" smtClean="0">
                <a:latin typeface="標楷體" panose="03000509000000000000" pitchFamily="65" charset="-120"/>
                <a:ea typeface="標楷體" panose="03000509000000000000" pitchFamily="65" charset="-120"/>
              </a:rPr>
              <a:t>元為限。</a:t>
            </a:r>
          </a:p>
          <a:p>
            <a:pPr lvl="2">
              <a:buNone/>
            </a:pPr>
            <a:r>
              <a:rPr lang="en-US" altLang="zh-TW" dirty="0" smtClean="0">
                <a:latin typeface="標楷體" panose="03000509000000000000" pitchFamily="65" charset="-120"/>
                <a:ea typeface="標楷體" panose="03000509000000000000" pitchFamily="65" charset="-120"/>
              </a:rPr>
              <a:t>(B)</a:t>
            </a:r>
            <a:r>
              <a:rPr lang="zh-TW" altLang="en-US" dirty="0" smtClean="0">
                <a:latin typeface="標楷體" panose="03000509000000000000" pitchFamily="65" charset="-120"/>
                <a:ea typeface="標楷體" panose="03000509000000000000" pitchFamily="65" charset="-120"/>
              </a:rPr>
              <a:t>全日餐費合計不得逾</a:t>
            </a:r>
            <a:r>
              <a:rPr lang="en-US" altLang="zh-TW" dirty="0" smtClean="0">
                <a:latin typeface="標楷體" panose="03000509000000000000" pitchFamily="65" charset="-120"/>
                <a:ea typeface="標楷體" panose="03000509000000000000" pitchFamily="65" charset="-120"/>
              </a:rPr>
              <a:t>250</a:t>
            </a:r>
            <a:r>
              <a:rPr lang="zh-TW" altLang="en-US" dirty="0" smtClean="0">
                <a:latin typeface="標楷體" panose="03000509000000000000" pitchFamily="65" charset="-120"/>
                <a:ea typeface="標楷體" panose="03000509000000000000" pitchFamily="65" charset="-120"/>
              </a:rPr>
              <a:t>元。</a:t>
            </a:r>
          </a:p>
          <a:p>
            <a:pPr>
              <a:buNone/>
            </a:pPr>
            <a:r>
              <a:rPr lang="zh-TW" altLang="en-US" sz="1800" b="0" dirty="0" smtClean="0">
                <a:latin typeface="標楷體" panose="03000509000000000000" pitchFamily="65" charset="-120"/>
                <a:ea typeface="標楷體" panose="03000509000000000000" pitchFamily="65" charset="-120"/>
              </a:rPr>
              <a:t>     </a:t>
            </a:r>
            <a:r>
              <a:rPr lang="en-US" altLang="zh-TW" sz="1800" b="0" dirty="0" smtClean="0">
                <a:latin typeface="標楷體" panose="03000509000000000000" pitchFamily="65" charset="-120"/>
                <a:ea typeface="標楷體" panose="03000509000000000000" pitchFamily="65" charset="-120"/>
              </a:rPr>
              <a:t>2.</a:t>
            </a:r>
            <a:r>
              <a:rPr lang="zh-TW" altLang="en-US" sz="1800" dirty="0" smtClean="0">
                <a:latin typeface="標楷體" panose="03000509000000000000" pitchFamily="65" charset="-120"/>
                <a:ea typeface="標楷體" panose="03000509000000000000" pitchFamily="65" charset="-120"/>
              </a:rPr>
              <a:t>參加對象主要為機關</a:t>
            </a:r>
            <a:r>
              <a:rPr lang="en-US" altLang="zh-TW" sz="1800" dirty="0" smtClean="0">
                <a:latin typeface="標楷體" panose="03000509000000000000" pitchFamily="65" charset="-120"/>
                <a:ea typeface="標楷體" panose="03000509000000000000" pitchFamily="65" charset="-120"/>
              </a:rPr>
              <a:t>(</a:t>
            </a:r>
            <a:r>
              <a:rPr lang="zh-TW" altLang="en-US" sz="1800" dirty="0" smtClean="0">
                <a:latin typeface="標楷體" panose="03000509000000000000" pitchFamily="65" charset="-120"/>
                <a:ea typeface="標楷體" panose="03000509000000000000" pitchFamily="65" charset="-120"/>
              </a:rPr>
              <a:t>構</a:t>
            </a:r>
            <a:r>
              <a:rPr lang="en-US" altLang="zh-TW" sz="1800" dirty="0" smtClean="0">
                <a:latin typeface="標楷體" panose="03000509000000000000" pitchFamily="65" charset="-120"/>
                <a:ea typeface="標楷體" panose="03000509000000000000" pitchFamily="65" charset="-120"/>
              </a:rPr>
              <a:t>)</a:t>
            </a:r>
            <a:r>
              <a:rPr lang="zh-TW" altLang="en-US" sz="1800" dirty="0" smtClean="0">
                <a:latin typeface="標楷體" panose="03000509000000000000" pitchFamily="65" charset="-120"/>
                <a:ea typeface="標楷體" panose="03000509000000000000" pitchFamily="65" charset="-120"/>
              </a:rPr>
              <a:t>以外人士者：每人每日餐費</a:t>
            </a:r>
            <a:r>
              <a:rPr lang="en-US" altLang="zh-TW" sz="1800" dirty="0" smtClean="0">
                <a:latin typeface="標楷體" panose="03000509000000000000" pitchFamily="65" charset="-120"/>
                <a:ea typeface="標楷體" panose="03000509000000000000" pitchFamily="65" charset="-120"/>
              </a:rPr>
              <a:t>500</a:t>
            </a:r>
            <a:r>
              <a:rPr lang="zh-TW" altLang="en-US" sz="1800" dirty="0" smtClean="0">
                <a:latin typeface="標楷體" panose="03000509000000000000" pitchFamily="65" charset="-120"/>
                <a:ea typeface="標楷體" panose="03000509000000000000" pitchFamily="65" charset="-120"/>
              </a:rPr>
              <a:t>元。</a:t>
            </a:r>
          </a:p>
          <a:p>
            <a:pPr>
              <a:buNone/>
            </a:pPr>
            <a:r>
              <a:rPr lang="zh-TW" altLang="en-US" sz="1800" b="0" dirty="0" smtClean="0">
                <a:latin typeface="標楷體" panose="03000509000000000000" pitchFamily="65" charset="-120"/>
                <a:ea typeface="標楷體" panose="03000509000000000000" pitchFamily="65" charset="-120"/>
              </a:rPr>
              <a:t>     </a:t>
            </a:r>
            <a:r>
              <a:rPr lang="en-US" altLang="zh-TW" sz="1800" b="0" dirty="0" smtClean="0">
                <a:latin typeface="標楷體" panose="03000509000000000000" pitchFamily="65" charset="-120"/>
                <a:ea typeface="標楷體" panose="03000509000000000000" pitchFamily="65" charset="-120"/>
              </a:rPr>
              <a:t>3.</a:t>
            </a:r>
            <a:r>
              <a:rPr lang="zh-TW" altLang="en-US" sz="1800" dirty="0" smtClean="0">
                <a:latin typeface="標楷體" panose="03000509000000000000" pitchFamily="65" charset="-120"/>
                <a:ea typeface="標楷體" panose="03000509000000000000" pitchFamily="65" charset="-120"/>
              </a:rPr>
              <a:t>國際性會議、研討會（不包括講習、訓練及研習），每人每日膳費 </a:t>
            </a:r>
            <a:endParaRPr lang="en-US" altLang="zh-TW" sz="1800" dirty="0" smtClean="0">
              <a:latin typeface="標楷體" panose="03000509000000000000" pitchFamily="65" charset="-120"/>
              <a:ea typeface="標楷體" panose="03000509000000000000" pitchFamily="65" charset="-120"/>
            </a:endParaRPr>
          </a:p>
          <a:p>
            <a:pPr>
              <a:buNone/>
            </a:pPr>
            <a:r>
              <a:rPr lang="zh-TW" altLang="en-US" sz="1800" dirty="0">
                <a:latin typeface="標楷體" panose="03000509000000000000" pitchFamily="65" charset="-120"/>
                <a:ea typeface="標楷體" panose="03000509000000000000" pitchFamily="65" charset="-120"/>
              </a:rPr>
              <a:t> </a:t>
            </a:r>
            <a:r>
              <a:rPr lang="zh-TW" altLang="en-US" sz="1800" dirty="0" smtClean="0">
                <a:latin typeface="標楷體" panose="03000509000000000000" pitchFamily="65" charset="-120"/>
                <a:ea typeface="標楷體" panose="03000509000000000000" pitchFamily="65" charset="-120"/>
              </a:rPr>
              <a:t>      以</a:t>
            </a:r>
            <a:r>
              <a:rPr lang="en-US" altLang="zh-TW" sz="1800" dirty="0" smtClean="0">
                <a:latin typeface="標楷體" panose="03000509000000000000" pitchFamily="65" charset="-120"/>
                <a:ea typeface="標楷體" panose="03000509000000000000" pitchFamily="65" charset="-120"/>
              </a:rPr>
              <a:t>1,000</a:t>
            </a:r>
            <a:r>
              <a:rPr lang="zh-TW" altLang="en-US" sz="1800" dirty="0" smtClean="0">
                <a:latin typeface="標楷體" panose="03000509000000000000" pitchFamily="65" charset="-120"/>
                <a:ea typeface="標楷體" panose="03000509000000000000" pitchFamily="65" charset="-120"/>
              </a:rPr>
              <a:t>元為限。</a:t>
            </a:r>
            <a:endParaRPr lang="en-US" altLang="zh-TW" sz="1800" dirty="0" smtClean="0">
              <a:latin typeface="標楷體" panose="03000509000000000000" pitchFamily="65" charset="-120"/>
              <a:ea typeface="標楷體" panose="03000509000000000000" pitchFamily="65" charset="-120"/>
            </a:endParaRPr>
          </a:p>
          <a:p>
            <a:pPr>
              <a:buNone/>
            </a:pPr>
            <a:endParaRPr lang="zh-TW" altLang="en-US" dirty="0"/>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39</a:t>
            </a:fld>
            <a:endParaRPr lang="zh-TW"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755576" y="2821837"/>
            <a:ext cx="6566712" cy="1362075"/>
          </a:xfrm>
        </p:spPr>
        <p:txBody>
          <a:bodyPr/>
          <a:lstStyle/>
          <a:p>
            <a:r>
              <a:rPr lang="zh-TW" altLang="en-US" dirty="0" smtClean="0">
                <a:latin typeface="標楷體" panose="03000509000000000000" pitchFamily="65" charset="-120"/>
                <a:ea typeface="標楷體" panose="03000509000000000000" pitchFamily="65" charset="-120"/>
              </a:rPr>
              <a:t>網頁資源、常用法規與表單</a:t>
            </a:r>
            <a:endParaRPr lang="zh-TW" altLang="en-US" dirty="0">
              <a:latin typeface="標楷體" panose="03000509000000000000" pitchFamily="65" charset="-120"/>
              <a:ea typeface="標楷體" panose="03000509000000000000" pitchFamily="65" charset="-120"/>
            </a:endParaRPr>
          </a:p>
        </p:txBody>
      </p:sp>
      <p:sp>
        <p:nvSpPr>
          <p:cNvPr id="6" name="文字版面配置區 5"/>
          <p:cNvSpPr>
            <a:spLocks noGrp="1"/>
          </p:cNvSpPr>
          <p:nvPr>
            <p:ph type="body" idx="1"/>
          </p:nvPr>
        </p:nvSpPr>
        <p:spPr/>
        <p:txBody>
          <a:bodyPr/>
          <a:lstStyle/>
          <a:p>
            <a:endParaRPr lang="zh-TW"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學會年費或入會費、會議註冊費</a:t>
            </a: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40</a:t>
            </a:fld>
            <a:endParaRPr lang="zh-TW" altLang="en-US" dirty="0"/>
          </a:p>
        </p:txBody>
      </p:sp>
      <p:graphicFrame>
        <p:nvGraphicFramePr>
          <p:cNvPr id="11" name="內容版面配置區 6"/>
          <p:cNvGraphicFramePr>
            <a:graphicFrameLocks noGrp="1"/>
          </p:cNvGraphicFramePr>
          <p:nvPr>
            <p:ph idx="1"/>
            <p:extLst>
              <p:ext uri="{D42A27DB-BD31-4B8C-83A1-F6EECF244321}">
                <p14:modId xmlns:p14="http://schemas.microsoft.com/office/powerpoint/2010/main" val="1469972160"/>
              </p:ext>
            </p:extLst>
          </p:nvPr>
        </p:nvGraphicFramePr>
        <p:xfrm>
          <a:off x="323528" y="1340768"/>
          <a:ext cx="7632848" cy="4375829"/>
        </p:xfrm>
        <a:graphic>
          <a:graphicData uri="http://schemas.openxmlformats.org/drawingml/2006/table">
            <a:tbl>
              <a:tblPr firstRow="1" bandRow="1">
                <a:tableStyleId>{5C22544A-7EE6-4342-B048-85BDC9FD1C3A}</a:tableStyleId>
              </a:tblPr>
              <a:tblGrid>
                <a:gridCol w="1954560">
                  <a:extLst>
                    <a:ext uri="{9D8B030D-6E8A-4147-A177-3AD203B41FA5}">
                      <a16:colId xmlns:a16="http://schemas.microsoft.com/office/drawing/2014/main" val="20000"/>
                    </a:ext>
                  </a:extLst>
                </a:gridCol>
                <a:gridCol w="1861864">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tblGrid>
              <a:tr h="1725231">
                <a:tc>
                  <a:txBody>
                    <a:bodyPr/>
                    <a:lstStyle/>
                    <a:p>
                      <a:pPr algn="ctr"/>
                      <a:r>
                        <a:rPr lang="zh-TW" altLang="en-US" sz="2800" dirty="0" smtClean="0">
                          <a:latin typeface="標楷體" panose="03000509000000000000" pitchFamily="65" charset="-120"/>
                          <a:ea typeface="標楷體" panose="03000509000000000000" pitchFamily="65" charset="-120"/>
                        </a:rPr>
                        <a:t>項目</a:t>
                      </a:r>
                      <a:endParaRPr lang="zh-TW" altLang="en-US" sz="2800" dirty="0">
                        <a:solidFill>
                          <a:schemeClr val="bg1"/>
                        </a:solidFill>
                        <a:latin typeface="標楷體" panose="03000509000000000000" pitchFamily="65" charset="-120"/>
                        <a:ea typeface="標楷體" panose="03000509000000000000" pitchFamily="65"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2600" u="sng" kern="1200" baseline="0" dirty="0" smtClean="0">
                          <a:latin typeface="標楷體" panose="03000509000000000000" pitchFamily="65" charset="-120"/>
                          <a:ea typeface="標楷體" panose="03000509000000000000" pitchFamily="65" charset="-120"/>
                        </a:rPr>
                        <a:t>國內</a:t>
                      </a:r>
                      <a:endParaRPr lang="en-US" altLang="zh-TW" sz="2600" u="sng" kern="1200" baseline="0" dirty="0" smtClean="0">
                        <a:latin typeface="標楷體" panose="03000509000000000000" pitchFamily="65" charset="-120"/>
                        <a:ea typeface="標楷體" panose="03000509000000000000" pitchFamily="65" charset="-120"/>
                      </a:endParaRPr>
                    </a:p>
                    <a:p>
                      <a:pPr algn="l"/>
                      <a:r>
                        <a:rPr lang="zh-TW" altLang="en-US" sz="2600" u="none" kern="1200" baseline="0" dirty="0" smtClean="0">
                          <a:latin typeface="標楷體" panose="03000509000000000000" pitchFamily="65" charset="-120"/>
                          <a:ea typeface="標楷體" panose="03000509000000000000" pitchFamily="65" charset="-120"/>
                        </a:rPr>
                        <a:t>研討會</a:t>
                      </a:r>
                      <a:r>
                        <a:rPr lang="zh-TW" altLang="en-US" sz="2600" kern="1200" baseline="0" dirty="0" smtClean="0">
                          <a:latin typeface="標楷體" panose="03000509000000000000" pitchFamily="65" charset="-120"/>
                          <a:ea typeface="標楷體" panose="03000509000000000000" pitchFamily="65" charset="-120"/>
                        </a:rPr>
                        <a:t>報名費、註冊費</a:t>
                      </a:r>
                      <a:endParaRPr lang="zh-TW" altLang="en-US" sz="2600" dirty="0">
                        <a:solidFill>
                          <a:schemeClr val="bg1"/>
                        </a:solidFill>
                        <a:latin typeface="標楷體" panose="03000509000000000000" pitchFamily="65" charset="-120"/>
                        <a:ea typeface="標楷體" panose="03000509000000000000" pitchFamily="65"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2600" u="sng" kern="1200" baseline="0" dirty="0" smtClean="0">
                          <a:latin typeface="標楷體" panose="03000509000000000000" pitchFamily="65" charset="-120"/>
                          <a:ea typeface="標楷體" panose="03000509000000000000" pitchFamily="65" charset="-120"/>
                        </a:rPr>
                        <a:t>國內或國外</a:t>
                      </a:r>
                      <a:r>
                        <a:rPr lang="zh-TW" altLang="en-US" sz="2600" kern="1200" baseline="0" dirty="0" smtClean="0">
                          <a:latin typeface="標楷體" panose="03000509000000000000" pitchFamily="65" charset="-120"/>
                          <a:ea typeface="標楷體" panose="03000509000000000000" pitchFamily="65" charset="-120"/>
                        </a:rPr>
                        <a:t>學會年費、入會費</a:t>
                      </a:r>
                      <a:endParaRPr lang="zh-TW" altLang="en-US" sz="2600" b="0" dirty="0">
                        <a:solidFill>
                          <a:schemeClr val="bg1"/>
                        </a:solidFill>
                        <a:latin typeface="標楷體" panose="03000509000000000000" pitchFamily="65" charset="-120"/>
                        <a:ea typeface="標楷體" panose="03000509000000000000" pitchFamily="65"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600" u="sng" kern="1200" baseline="0" dirty="0" smtClean="0">
                          <a:latin typeface="標楷體" panose="03000509000000000000" pitchFamily="65" charset="-120"/>
                          <a:ea typeface="標楷體" panose="03000509000000000000" pitchFamily="65" charset="-120"/>
                        </a:rPr>
                        <a:t>國外</a:t>
                      </a:r>
                      <a:endParaRPr lang="en-US" altLang="zh-TW" sz="2600" u="sng" kern="1200" baseline="0" dirty="0" smtClean="0">
                        <a:latin typeface="標楷體" panose="03000509000000000000" pitchFamily="65" charset="-120"/>
                        <a:ea typeface="標楷體" panose="03000509000000000000" pitchFamily="65"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600" kern="1200" baseline="0" dirty="0" smtClean="0">
                          <a:latin typeface="標楷體" panose="03000509000000000000" pitchFamily="65" charset="-120"/>
                          <a:ea typeface="標楷體" panose="03000509000000000000" pitchFamily="65" charset="-120"/>
                        </a:rPr>
                        <a:t>研討會報名費、註冊費</a:t>
                      </a:r>
                      <a:endParaRPr lang="zh-TW" altLang="en-US" sz="2600" dirty="0">
                        <a:solidFill>
                          <a:schemeClr val="bg1"/>
                        </a:solidFill>
                        <a:latin typeface="標楷體" panose="03000509000000000000" pitchFamily="65" charset="-120"/>
                        <a:ea typeface="標楷體" panose="03000509000000000000" pitchFamily="65"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78998">
                <a:tc>
                  <a:txBody>
                    <a:bodyPr/>
                    <a:lstStyle/>
                    <a:p>
                      <a:pPr algn="ctr"/>
                      <a:r>
                        <a:rPr lang="en-US" altLang="zh-TW" sz="2800" dirty="0" smtClean="0">
                          <a:latin typeface="標楷體" panose="03000509000000000000" pitchFamily="65" charset="-120"/>
                          <a:ea typeface="標楷體" panose="03000509000000000000" pitchFamily="65" charset="-120"/>
                        </a:rPr>
                        <a:t>A.</a:t>
                      </a:r>
                      <a:r>
                        <a:rPr lang="zh-TW" altLang="en-US" sz="2800" dirty="0" smtClean="0">
                          <a:latin typeface="標楷體" panose="03000509000000000000" pitchFamily="65" charset="-120"/>
                          <a:ea typeface="標楷體" panose="03000509000000000000" pitchFamily="65" charset="-120"/>
                        </a:rPr>
                        <a:t>預算科目</a:t>
                      </a:r>
                      <a:endParaRPr lang="en-US" altLang="zh-TW" sz="2800" dirty="0" smtClean="0">
                        <a:latin typeface="標楷體" panose="03000509000000000000" pitchFamily="65" charset="-120"/>
                        <a:ea typeface="標楷體" panose="03000509000000000000" pitchFamily="65"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zh-TW" altLang="en-US" sz="2800" dirty="0" smtClean="0">
                          <a:latin typeface="標楷體" panose="03000509000000000000" pitchFamily="65" charset="-120"/>
                          <a:ea typeface="標楷體" panose="03000509000000000000" pitchFamily="65" charset="-120"/>
                        </a:rPr>
                        <a:t>業務費</a:t>
                      </a:r>
                      <a:endParaRPr lang="zh-TW" altLang="en-US" sz="2800" dirty="0">
                        <a:latin typeface="標楷體" panose="03000509000000000000" pitchFamily="65" charset="-120"/>
                        <a:ea typeface="標楷體" panose="03000509000000000000" pitchFamily="65"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sz="2800" dirty="0">
                        <a:latin typeface="微軟正黑體" pitchFamily="34" charset="-120"/>
                        <a:ea typeface="微軟正黑體" pitchFamily="34" charset="-120"/>
                        <a:cs typeface="Times New Roman" pitchFamily="18" charset="0"/>
                      </a:endParaRPr>
                    </a:p>
                  </a:txBody>
                  <a:tcPr marL="92692" marR="92692" anchor="ctr"/>
                </a:tc>
                <a:tc>
                  <a:txBody>
                    <a:bodyPr/>
                    <a:lstStyle/>
                    <a:p>
                      <a:pPr algn="ctr"/>
                      <a:r>
                        <a:rPr lang="zh-TW" altLang="en-US" sz="2800" b="1" dirty="0" smtClean="0">
                          <a:solidFill>
                            <a:srgbClr val="FF0000"/>
                          </a:solidFill>
                          <a:latin typeface="標楷體" panose="03000509000000000000" pitchFamily="65" charset="-120"/>
                          <a:ea typeface="標楷體" panose="03000509000000000000" pitchFamily="65" charset="-120"/>
                        </a:rPr>
                        <a:t>國外差旅費</a:t>
                      </a:r>
                      <a:endParaRPr lang="zh-TW" altLang="en-US" sz="2800" b="1" dirty="0">
                        <a:solidFill>
                          <a:srgbClr val="FF0000"/>
                        </a:solidFill>
                        <a:latin typeface="標楷體" panose="03000509000000000000" pitchFamily="65" charset="-120"/>
                        <a:ea typeface="標楷體" panose="03000509000000000000" pitchFamily="65"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359579">
                <a:tc>
                  <a:txBody>
                    <a:bodyPr/>
                    <a:lstStyle/>
                    <a:p>
                      <a:pPr algn="ctr"/>
                      <a:r>
                        <a:rPr lang="en-US" altLang="zh-TW" sz="2800" dirty="0" smtClean="0">
                          <a:latin typeface="標楷體" panose="03000509000000000000" pitchFamily="65" charset="-120"/>
                          <a:ea typeface="標楷體" panose="03000509000000000000" pitchFamily="65" charset="-120"/>
                          <a:cs typeface="Times New Roman" pitchFamily="18" charset="0"/>
                        </a:rPr>
                        <a:t>B.</a:t>
                      </a:r>
                      <a:r>
                        <a:rPr lang="zh-TW" altLang="en-US" sz="2800" dirty="0" smtClean="0">
                          <a:latin typeface="標楷體" panose="03000509000000000000" pitchFamily="65" charset="-120"/>
                          <a:ea typeface="標楷體" panose="03000509000000000000" pitchFamily="65" charset="-120"/>
                          <a:cs typeface="Times New Roman" pitchFamily="18" charset="0"/>
                        </a:rPr>
                        <a:t>經費報支方式</a:t>
                      </a:r>
                      <a:endParaRPr lang="en-US" altLang="zh-TW" sz="2800" dirty="0" smtClean="0">
                        <a:latin typeface="標楷體" panose="03000509000000000000" pitchFamily="65" charset="-120"/>
                        <a:ea typeface="標楷體" panose="03000509000000000000" pitchFamily="65"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r>
                        <a:rPr lang="zh-TW" altLang="en-US" sz="2800" dirty="0" smtClean="0">
                          <a:latin typeface="標楷體" panose="03000509000000000000" pitchFamily="65" charset="-120"/>
                          <a:ea typeface="標楷體" panose="03000509000000000000" pitchFamily="65" charset="-120"/>
                          <a:cs typeface="Times New Roman" pitchFamily="18" charset="0"/>
                        </a:rPr>
                        <a:t>單據黏貼於支出憑證黏存單上辦理</a:t>
                      </a:r>
                      <a:endParaRPr lang="zh-TW" altLang="en-US" sz="2800" dirty="0">
                        <a:latin typeface="標楷體" panose="03000509000000000000" pitchFamily="65" charset="-120"/>
                        <a:ea typeface="標楷體" panose="03000509000000000000" pitchFamily="65"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sz="2800" dirty="0">
                        <a:latin typeface="微軟正黑體" pitchFamily="34" charset="-120"/>
                        <a:ea typeface="微軟正黑體" pitchFamily="34" charset="-120"/>
                        <a:cs typeface="Times New Roman" pitchFamily="18" charset="0"/>
                      </a:endParaRPr>
                    </a:p>
                  </a:txBody>
                  <a:tcPr marL="92692" marR="92692" anchor="ctr"/>
                </a:tc>
                <a:tc>
                  <a:txBody>
                    <a:bodyPr/>
                    <a:lstStyle/>
                    <a:p>
                      <a:pPr algn="l"/>
                      <a:r>
                        <a:rPr lang="zh-TW" altLang="en-US" sz="2800" b="1" dirty="0" smtClean="0">
                          <a:solidFill>
                            <a:srgbClr val="FF0000"/>
                          </a:solidFill>
                          <a:latin typeface="標楷體" panose="03000509000000000000" pitchFamily="65" charset="-120"/>
                          <a:ea typeface="標楷體" panose="03000509000000000000" pitchFamily="65" charset="-120"/>
                          <a:cs typeface="Times New Roman" pitchFamily="18" charset="0"/>
                        </a:rPr>
                        <a:t>併國外出差旅費辦理</a:t>
                      </a:r>
                      <a:endParaRPr lang="zh-TW" altLang="en-US" sz="2800" b="1" dirty="0">
                        <a:solidFill>
                          <a:srgbClr val="FF0000"/>
                        </a:solidFill>
                        <a:latin typeface="標楷體" panose="03000509000000000000" pitchFamily="65" charset="-120"/>
                        <a:ea typeface="標楷體" panose="03000509000000000000" pitchFamily="65"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邀請國外學者來臺費用</a:t>
            </a:r>
            <a:r>
              <a:rPr lang="en-US" altLang="zh-TW" dirty="0" smtClean="0">
                <a:latin typeface="標楷體" panose="03000509000000000000" pitchFamily="65" charset="-120"/>
                <a:ea typeface="標楷體" panose="03000509000000000000" pitchFamily="65" charset="-120"/>
              </a:rPr>
              <a:t>(1/3)</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lnSpcReduction="10000"/>
          </a:bodyPr>
          <a:lstStyle/>
          <a:p>
            <a:r>
              <a:rPr lang="zh-TW" altLang="en-US" dirty="0" smtClean="0">
                <a:latin typeface="標楷體" panose="03000509000000000000" pitchFamily="65" charset="-120"/>
                <a:ea typeface="標楷體" panose="03000509000000000000" pitchFamily="65" charset="-120"/>
              </a:rPr>
              <a:t>科技部計畫需先確認計畫申請書是否提及此一項目並於報支時檢附；如無，則需先辦理變更</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新增該類別</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科技部計畫依「科技部補助國外學者專家來臺從事科技合作研究活動支付費用最高標準表」辦理。</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請至主計室網頁</a:t>
            </a:r>
            <a:r>
              <a:rPr lang="en-US" altLang="zh-TW" dirty="0" smtClean="0">
                <a:latin typeface="標楷體" panose="03000509000000000000" pitchFamily="65" charset="-120"/>
                <a:ea typeface="標楷體" panose="03000509000000000000" pitchFamily="65" charset="-120"/>
                <a:sym typeface="Wingdings" pitchFamily="2" charset="2"/>
              </a:rPr>
              <a:t></a:t>
            </a:r>
            <a:r>
              <a:rPr lang="zh-TW" altLang="en-US" dirty="0" smtClean="0">
                <a:latin typeface="標楷體" panose="03000509000000000000" pitchFamily="65" charset="-120"/>
                <a:ea typeface="標楷體" panose="03000509000000000000" pitchFamily="65" charset="-120"/>
                <a:sym typeface="Wingdings" pitchFamily="2" charset="2"/>
              </a:rPr>
              <a:t>法令規章</a:t>
            </a:r>
            <a:r>
              <a:rPr lang="en-US" altLang="zh-TW" dirty="0" smtClean="0">
                <a:latin typeface="標楷體" panose="03000509000000000000" pitchFamily="65" charset="-120"/>
                <a:ea typeface="標楷體" panose="03000509000000000000" pitchFamily="65" charset="-120"/>
                <a:sym typeface="Wingdings" pitchFamily="2" charset="2"/>
              </a:rPr>
              <a:t></a:t>
            </a:r>
            <a:r>
              <a:rPr lang="zh-TW" altLang="en-US" dirty="0" smtClean="0">
                <a:latin typeface="標楷體" panose="03000509000000000000" pitchFamily="65" charset="-120"/>
                <a:ea typeface="標楷體" panose="03000509000000000000" pitchFamily="65" charset="-120"/>
                <a:sym typeface="Wingdings" pitchFamily="2" charset="2"/>
              </a:rPr>
              <a:t>科技部</a:t>
            </a:r>
            <a:r>
              <a:rPr lang="en-US" altLang="zh-TW" dirty="0" smtClean="0">
                <a:latin typeface="標楷體" panose="03000509000000000000" pitchFamily="65" charset="-120"/>
                <a:ea typeface="標楷體" panose="03000509000000000000" pitchFamily="65" charset="-120"/>
                <a:sym typeface="Wingdings" pitchFamily="2" charset="2"/>
              </a:rPr>
              <a:t></a:t>
            </a:r>
            <a:r>
              <a:rPr lang="zh-TW" altLang="en-US" dirty="0" smtClean="0">
                <a:latin typeface="標楷體" panose="03000509000000000000" pitchFamily="65" charset="-120"/>
                <a:ea typeface="標楷體" panose="03000509000000000000" pitchFamily="65" charset="-120"/>
              </a:rPr>
              <a:t>推動科技交流與合作</a:t>
            </a:r>
            <a:r>
              <a:rPr lang="zh-TW" altLang="en-US" dirty="0" smtClean="0">
                <a:latin typeface="標楷體" panose="03000509000000000000" pitchFamily="65" charset="-120"/>
                <a:ea typeface="標楷體" panose="03000509000000000000" pitchFamily="65" charset="-120"/>
                <a:sym typeface="Wingdings" pitchFamily="2" charset="2"/>
              </a:rPr>
              <a:t>項下</a:t>
            </a:r>
            <a:r>
              <a:rPr lang="en-US" altLang="zh-TW" dirty="0" smtClean="0">
                <a:latin typeface="標楷體" panose="03000509000000000000" pitchFamily="65" charset="-120"/>
                <a:ea typeface="標楷體" panose="03000509000000000000" pitchFamily="65" charset="-120"/>
                <a:sym typeface="Wingdings" pitchFamily="2" charset="2"/>
              </a:rPr>
              <a:t>)</a:t>
            </a:r>
          </a:p>
          <a:p>
            <a:r>
              <a:rPr lang="zh-TW" altLang="en-US" dirty="0" smtClean="0">
                <a:latin typeface="標楷體" panose="03000509000000000000" pitchFamily="65" charset="-120"/>
                <a:ea typeface="標楷體" panose="03000509000000000000" pitchFamily="65" charset="-120"/>
                <a:sym typeface="Wingdings" pitchFamily="2" charset="2"/>
              </a:rPr>
              <a:t>非科技部計畫依「</a:t>
            </a:r>
            <a:r>
              <a:rPr lang="zh-TW" altLang="en-US" dirty="0" smtClean="0">
                <a:latin typeface="標楷體" panose="03000509000000000000" pitchFamily="65" charset="-120"/>
                <a:ea typeface="標楷體" panose="03000509000000000000" pitchFamily="65" charset="-120"/>
              </a:rPr>
              <a:t>各機關聘請國外顧問、專家及學者來臺工作期間支付費用最高標準表」辦理。</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請至主計室網頁</a:t>
            </a:r>
            <a:r>
              <a:rPr lang="en-US" altLang="zh-TW" dirty="0" smtClean="0">
                <a:latin typeface="標楷體" panose="03000509000000000000" pitchFamily="65" charset="-120"/>
                <a:ea typeface="標楷體" panose="03000509000000000000" pitchFamily="65" charset="-120"/>
                <a:sym typeface="Wingdings" pitchFamily="2" charset="2"/>
              </a:rPr>
              <a:t></a:t>
            </a:r>
            <a:r>
              <a:rPr lang="zh-TW" altLang="en-US" dirty="0" smtClean="0">
                <a:latin typeface="標楷體" panose="03000509000000000000" pitchFamily="65" charset="-120"/>
                <a:ea typeface="標楷體" panose="03000509000000000000" pitchFamily="65" charset="-120"/>
                <a:sym typeface="Wingdings" pitchFamily="2" charset="2"/>
              </a:rPr>
              <a:t>法令規章</a:t>
            </a:r>
            <a:r>
              <a:rPr lang="en-US" altLang="zh-TW" dirty="0" smtClean="0">
                <a:latin typeface="標楷體" panose="03000509000000000000" pitchFamily="65" charset="-120"/>
                <a:ea typeface="標楷體" panose="03000509000000000000" pitchFamily="65" charset="-120"/>
                <a:sym typeface="Wingdings" pitchFamily="2" charset="2"/>
              </a:rPr>
              <a:t></a:t>
            </a:r>
            <a:r>
              <a:rPr lang="zh-TW" altLang="en-US" dirty="0" smtClean="0">
                <a:latin typeface="標楷體" panose="03000509000000000000" pitchFamily="65" charset="-120"/>
                <a:ea typeface="標楷體" panose="03000509000000000000" pitchFamily="65" charset="-120"/>
                <a:sym typeface="Wingdings" pitchFamily="2" charset="2"/>
              </a:rPr>
              <a:t>主計總處 類別項下</a:t>
            </a:r>
            <a:r>
              <a:rPr lang="en-US" altLang="zh-TW" dirty="0" smtClean="0">
                <a:latin typeface="標楷體" panose="03000509000000000000" pitchFamily="65" charset="-120"/>
                <a:ea typeface="標楷體" panose="03000509000000000000" pitchFamily="65" charset="-120"/>
                <a:sym typeface="Wingdings" pitchFamily="2" charset="2"/>
              </a:rPr>
              <a:t>)</a:t>
            </a:r>
          </a:p>
          <a:p>
            <a:r>
              <a:rPr lang="zh-TW" altLang="en-US" dirty="0" smtClean="0">
                <a:latin typeface="標楷體" panose="03000509000000000000" pitchFamily="65" charset="-120"/>
                <a:ea typeface="標楷體" panose="03000509000000000000" pitchFamily="65" charset="-120"/>
                <a:sym typeface="Wingdings" pitchFamily="2" charset="2"/>
              </a:rPr>
              <a:t>其他補助國外學者來</a:t>
            </a:r>
            <a:r>
              <a:rPr lang="zh-TW" altLang="en-US" dirty="0" smtClean="0">
                <a:latin typeface="標楷體" panose="03000509000000000000" pitchFamily="65" charset="-120"/>
                <a:ea typeface="標楷體" panose="03000509000000000000" pitchFamily="65" charset="-120"/>
              </a:rPr>
              <a:t>臺</a:t>
            </a:r>
            <a:r>
              <a:rPr lang="zh-TW" altLang="en-US" dirty="0" smtClean="0">
                <a:latin typeface="標楷體" panose="03000509000000000000" pitchFamily="65" charset="-120"/>
                <a:ea typeface="標楷體" panose="03000509000000000000" pitchFamily="65" charset="-120"/>
                <a:sym typeface="Wingdings" pitchFamily="2" charset="2"/>
              </a:rPr>
              <a:t>之計畫，請逕依來函辦理。</a:t>
            </a:r>
            <a:endParaRPr lang="zh-TW" altLang="en-US" dirty="0" smtClean="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41</a:t>
            </a:fld>
            <a:endParaRPr lang="zh-TW"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邀請國外學者來臺費用</a:t>
            </a:r>
            <a:r>
              <a:rPr lang="en-US" altLang="zh-TW" dirty="0" smtClean="0">
                <a:latin typeface="標楷體" panose="03000509000000000000" pitchFamily="65" charset="-120"/>
                <a:ea typeface="標楷體" panose="03000509000000000000" pitchFamily="65" charset="-120"/>
              </a:rPr>
              <a:t>(2/3)</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a:bodyPr>
          <a:lstStyle/>
          <a:p>
            <a:r>
              <a:rPr lang="zh-TW" altLang="en-US" dirty="0" smtClean="0">
                <a:latin typeface="標楷體" panose="03000509000000000000" pitchFamily="65" charset="-120"/>
                <a:ea typeface="標楷體" panose="03000509000000000000" pitchFamily="65" charset="-120"/>
              </a:rPr>
              <a:t>應檢附文件</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機票費</a:t>
            </a:r>
            <a:endParaRPr lang="en-US" altLang="zh-TW" dirty="0" smtClean="0">
              <a:latin typeface="標楷體" panose="03000509000000000000" pitchFamily="65" charset="-120"/>
              <a:ea typeface="標楷體" panose="03000509000000000000" pitchFamily="65" charset="-120"/>
            </a:endParaRPr>
          </a:p>
          <a:p>
            <a:pPr lvl="2"/>
            <a:r>
              <a:rPr lang="zh-TW" altLang="en-US" dirty="0" smtClean="0">
                <a:latin typeface="標楷體" panose="03000509000000000000" pitchFamily="65" charset="-120"/>
                <a:ea typeface="標楷體" panose="03000509000000000000" pitchFamily="65" charset="-120"/>
              </a:rPr>
              <a:t>機票費單據</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以下</a:t>
            </a:r>
            <a:r>
              <a:rPr lang="en-US" altLang="zh-TW" dirty="0" smtClean="0">
                <a:latin typeface="標楷體" panose="03000509000000000000" pitchFamily="65" charset="-120"/>
                <a:ea typeface="標楷體" panose="03000509000000000000" pitchFamily="65" charset="-120"/>
              </a:rPr>
              <a:t>2</a:t>
            </a:r>
            <a:r>
              <a:rPr lang="zh-TW" altLang="en-US" dirty="0" smtClean="0">
                <a:latin typeface="標楷體" panose="03000509000000000000" pitchFamily="65" charset="-120"/>
                <a:ea typeface="標楷體" panose="03000509000000000000" pitchFamily="65" charset="-120"/>
              </a:rPr>
              <a:t>項皆須檢附</a:t>
            </a:r>
            <a:r>
              <a:rPr lang="en-US" altLang="zh-TW" dirty="0" smtClean="0">
                <a:latin typeface="標楷體" panose="03000509000000000000" pitchFamily="65" charset="-120"/>
                <a:ea typeface="標楷體" panose="03000509000000000000" pitchFamily="65" charset="-120"/>
              </a:rPr>
              <a:t>)</a:t>
            </a:r>
          </a:p>
          <a:p>
            <a:pPr lvl="3">
              <a:lnSpc>
                <a:spcPct val="120000"/>
              </a:lnSpc>
              <a:spcBef>
                <a:spcPts val="300"/>
              </a:spcBef>
              <a:spcAft>
                <a:spcPts val="300"/>
              </a:spcAft>
            </a:pPr>
            <a:r>
              <a:rPr lang="zh-TW" altLang="zh-TW" dirty="0" smtClean="0">
                <a:solidFill>
                  <a:schemeClr val="tx1"/>
                </a:solidFill>
                <a:latin typeface="標楷體" panose="03000509000000000000" pitchFamily="65" charset="-120"/>
                <a:ea typeface="標楷體" panose="03000509000000000000" pitchFamily="65" charset="-120"/>
              </a:rPr>
              <a:t>機票票根或電子機票</a:t>
            </a:r>
            <a:endParaRPr lang="en-US" altLang="zh-TW" dirty="0" smtClean="0">
              <a:solidFill>
                <a:schemeClr val="tx1"/>
              </a:solidFill>
              <a:latin typeface="標楷體" panose="03000509000000000000" pitchFamily="65" charset="-120"/>
              <a:ea typeface="標楷體" panose="03000509000000000000" pitchFamily="65" charset="-120"/>
            </a:endParaRPr>
          </a:p>
          <a:p>
            <a:pPr lvl="3">
              <a:lnSpc>
                <a:spcPct val="120000"/>
              </a:lnSpc>
              <a:spcBef>
                <a:spcPts val="300"/>
              </a:spcBef>
              <a:spcAft>
                <a:spcPts val="300"/>
              </a:spcAft>
            </a:pPr>
            <a:r>
              <a:rPr lang="zh-TW" altLang="zh-TW" dirty="0" smtClean="0">
                <a:solidFill>
                  <a:schemeClr val="tx1"/>
                </a:solidFill>
                <a:latin typeface="標楷體" panose="03000509000000000000" pitchFamily="65" charset="-120"/>
                <a:ea typeface="標楷體" panose="03000509000000000000" pitchFamily="65" charset="-120"/>
              </a:rPr>
              <a:t>國際線航空機票購票證明單或旅行業代收轉付收據或其他足資證明支付票款之文件</a:t>
            </a:r>
            <a:endParaRPr lang="en-US" altLang="zh-TW" dirty="0" smtClean="0">
              <a:solidFill>
                <a:srgbClr val="FF0000"/>
              </a:solidFill>
              <a:latin typeface="標楷體" panose="03000509000000000000" pitchFamily="65" charset="-120"/>
              <a:ea typeface="標楷體" panose="03000509000000000000" pitchFamily="65" charset="-120"/>
            </a:endParaRPr>
          </a:p>
          <a:p>
            <a:pPr lvl="2"/>
            <a:r>
              <a:rPr lang="zh-TW" altLang="en-US" dirty="0" smtClean="0">
                <a:latin typeface="標楷體" panose="03000509000000000000" pitchFamily="65" charset="-120"/>
                <a:ea typeface="標楷體" panose="03000509000000000000" pitchFamily="65" charset="-120"/>
              </a:rPr>
              <a:t>支出憑證黏存單</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已簽名之人工領據</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酬金</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生活費</a:t>
            </a:r>
            <a:endParaRPr lang="en-US" altLang="zh-TW" dirty="0" smtClean="0">
              <a:latin typeface="標楷體" panose="03000509000000000000" pitchFamily="65" charset="-120"/>
              <a:ea typeface="標楷體" panose="03000509000000000000" pitchFamily="65" charset="-120"/>
            </a:endParaRPr>
          </a:p>
          <a:p>
            <a:pPr lvl="2"/>
            <a:r>
              <a:rPr lang="zh-TW" altLang="en-US" dirty="0" smtClean="0">
                <a:latin typeface="標楷體" panose="03000509000000000000" pitchFamily="65" charset="-120"/>
                <a:ea typeface="標楷體" panose="03000509000000000000" pitchFamily="65" charset="-120"/>
              </a:rPr>
              <a:t>支出憑證黏存單</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已簽名之人工領據，並於領據上註明支付標準</a:t>
            </a:r>
            <a:endParaRPr lang="en-US" altLang="zh-TW" dirty="0" smtClean="0">
              <a:latin typeface="標楷體" panose="03000509000000000000" pitchFamily="65" charset="-120"/>
              <a:ea typeface="標楷體" panose="03000509000000000000" pitchFamily="65" charset="-120"/>
            </a:endParaRPr>
          </a:p>
          <a:p>
            <a:pPr lvl="3"/>
            <a:r>
              <a:rPr lang="en-US" altLang="zh-TW" dirty="0" smtClean="0">
                <a:latin typeface="標楷體" panose="03000509000000000000" pitchFamily="65" charset="-120"/>
                <a:ea typeface="標楷體" panose="03000509000000000000" pitchFamily="65" charset="-120"/>
              </a:rPr>
              <a:t>EX:6250</a:t>
            </a:r>
            <a:r>
              <a:rPr lang="zh-TW" altLang="en-US" dirty="0" smtClean="0">
                <a:latin typeface="標楷體" panose="03000509000000000000" pitchFamily="65" charset="-120"/>
                <a:ea typeface="標楷體" panose="03000509000000000000" pitchFamily="65" charset="-120"/>
              </a:rPr>
              <a:t>元*</a:t>
            </a:r>
            <a:r>
              <a:rPr lang="en-US" altLang="zh-TW" dirty="0" smtClean="0">
                <a:latin typeface="標楷體" panose="03000509000000000000" pitchFamily="65" charset="-120"/>
                <a:ea typeface="標楷體" panose="03000509000000000000" pitchFamily="65" charset="-120"/>
              </a:rPr>
              <a:t>5</a:t>
            </a:r>
            <a:r>
              <a:rPr lang="zh-TW" altLang="en-US" dirty="0" smtClean="0">
                <a:latin typeface="標楷體" panose="03000509000000000000" pitchFamily="65" charset="-120"/>
                <a:ea typeface="標楷體" panose="03000509000000000000" pitchFamily="65" charset="-120"/>
              </a:rPr>
              <a:t>天</a:t>
            </a:r>
            <a:r>
              <a:rPr lang="en-US" altLang="zh-TW" dirty="0" smtClean="0">
                <a:latin typeface="標楷體" panose="03000509000000000000" pitchFamily="65" charset="-120"/>
                <a:ea typeface="標楷體" panose="03000509000000000000" pitchFamily="65" charset="-120"/>
              </a:rPr>
              <a:t>(6/1~6/5)</a:t>
            </a:r>
          </a:p>
          <a:p>
            <a:pPr lvl="2"/>
            <a:r>
              <a:rPr lang="zh-TW" altLang="en-US" dirty="0" smtClean="0">
                <a:latin typeface="標楷體" panose="03000509000000000000" pitchFamily="65" charset="-120"/>
                <a:ea typeface="標楷體" panose="03000509000000000000" pitchFamily="65" charset="-120"/>
              </a:rPr>
              <a:t>現金領據清冊</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登打方式詳下頁範例</a:t>
            </a:r>
            <a:r>
              <a:rPr lang="en-US" altLang="zh-TW" dirty="0" smtClean="0">
                <a:latin typeface="標楷體" panose="03000509000000000000" pitchFamily="65" charset="-120"/>
                <a:ea typeface="標楷體" panose="03000509000000000000" pitchFamily="65" charset="-120"/>
              </a:rPr>
              <a:t>)</a:t>
            </a:r>
            <a:endParaRPr lang="zh-TW" altLang="en-US"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公用清冊</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代墊款項</a:t>
            </a:r>
            <a:r>
              <a:rPr lang="en-US"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42</a:t>
            </a:fld>
            <a:endParaRPr lang="zh-TW"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043608" y="1484784"/>
            <a:ext cx="6319617" cy="4044685"/>
          </a:xfrm>
          <a:prstGeom prst="rect">
            <a:avLst/>
          </a:prstGeom>
          <a:noFill/>
          <a:ln w="9525">
            <a:noFill/>
            <a:miter lim="800000"/>
            <a:headEnd/>
            <a:tailEnd/>
          </a:ln>
        </p:spPr>
      </p:pic>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邀請國外學者來臺費用</a:t>
            </a:r>
            <a:r>
              <a:rPr lang="en-US" altLang="zh-TW" dirty="0" smtClean="0">
                <a:latin typeface="標楷體" panose="03000509000000000000" pitchFamily="65" charset="-120"/>
                <a:ea typeface="標楷體" panose="03000509000000000000" pitchFamily="65" charset="-120"/>
              </a:rPr>
              <a:t>(3/3)</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57200" y="1340768"/>
            <a:ext cx="7239000" cy="5215480"/>
          </a:xfrm>
        </p:spPr>
        <p:txBody>
          <a:bodyPr>
            <a:normAutofit lnSpcReduction="10000"/>
          </a:bodyPr>
          <a:lstStyle/>
          <a:p>
            <a:r>
              <a:rPr lang="zh-TW" altLang="en-US" dirty="0" smtClean="0">
                <a:latin typeface="標楷體" panose="03000509000000000000" pitchFamily="65" charset="-120"/>
                <a:ea typeface="標楷體" panose="03000509000000000000" pitchFamily="65" charset="-120"/>
              </a:rPr>
              <a:t>現金領據清冊範例</a:t>
            </a: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pPr marL="0" indent="0">
              <a:buNone/>
            </a:pP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有關所得稅之計算與繳款、健補</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雇主、自付</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費之計算，請逕洽出納組。</a:t>
            </a:r>
            <a:endParaRPr lang="en-US" altLang="zh-TW" dirty="0" smtClean="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43</a:t>
            </a:fld>
            <a:endParaRPr lang="zh-TW"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計程車資</a:t>
            </a:r>
            <a:endParaRPr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p:txBody>
          <a:bodyPr>
            <a:normAutofit/>
          </a:bodyPr>
          <a:lstStyle/>
          <a:p>
            <a:r>
              <a:rPr lang="zh-TW" altLang="en-US" sz="2800" dirty="0" smtClean="0">
                <a:latin typeface="標楷體" panose="03000509000000000000" pitchFamily="65" charset="-120"/>
                <a:ea typeface="標楷體" panose="03000509000000000000" pitchFamily="65" charset="-120"/>
              </a:rPr>
              <a:t>凡公民營汽車到達地區，除</a:t>
            </a:r>
            <a:r>
              <a:rPr lang="zh-TW" altLang="en-US" sz="2800" dirty="0" smtClean="0">
                <a:solidFill>
                  <a:srgbClr val="FF0000"/>
                </a:solidFill>
                <a:latin typeface="標楷體" panose="03000509000000000000" pitchFamily="65" charset="-120"/>
                <a:ea typeface="標楷體" panose="03000509000000000000" pitchFamily="65" charset="-120"/>
              </a:rPr>
              <a:t>因業務需要</a:t>
            </a:r>
            <a:r>
              <a:rPr lang="zh-TW" altLang="en-US" sz="2800" dirty="0" smtClean="0">
                <a:latin typeface="標楷體" panose="03000509000000000000" pitchFamily="65" charset="-120"/>
                <a:ea typeface="標楷體" panose="03000509000000000000" pitchFamily="65" charset="-120"/>
              </a:rPr>
              <a:t>，</a:t>
            </a:r>
            <a:r>
              <a:rPr lang="zh-TW" altLang="en-US" sz="2800" dirty="0" smtClean="0">
                <a:solidFill>
                  <a:srgbClr val="FF0000"/>
                </a:solidFill>
                <a:latin typeface="標楷體" panose="03000509000000000000" pitchFamily="65" charset="-120"/>
                <a:ea typeface="標楷體" panose="03000509000000000000" pitchFamily="65" charset="-120"/>
              </a:rPr>
              <a:t>經機關核准者</a:t>
            </a:r>
            <a:r>
              <a:rPr lang="zh-TW" altLang="en-US" sz="2800" dirty="0" smtClean="0">
                <a:latin typeface="標楷體" panose="03000509000000000000" pitchFamily="65" charset="-120"/>
                <a:ea typeface="標楷體" panose="03000509000000000000" pitchFamily="65" charset="-120"/>
              </a:rPr>
              <a:t>外，其搭乘計程車之費用，不得報支。</a:t>
            </a:r>
            <a:endParaRPr lang="en-US" altLang="zh-TW" sz="2800" dirty="0" smtClean="0">
              <a:latin typeface="標楷體" panose="03000509000000000000" pitchFamily="65" charset="-120"/>
              <a:ea typeface="標楷體" panose="03000509000000000000" pitchFamily="65" charset="-120"/>
            </a:endParaRPr>
          </a:p>
          <a:p>
            <a:r>
              <a:rPr lang="zh-TW" altLang="en-US" sz="2800" dirty="0" smtClean="0">
                <a:latin typeface="標楷體" panose="03000509000000000000" pitchFamily="65" charset="-120"/>
                <a:ea typeface="標楷體" panose="03000509000000000000" pitchFamily="65" charset="-120"/>
              </a:rPr>
              <a:t>應檢附文件：</a:t>
            </a:r>
            <a:endParaRPr lang="en-US" altLang="zh-TW" sz="2800" dirty="0" smtClean="0">
              <a:latin typeface="標楷體" panose="03000509000000000000" pitchFamily="65" charset="-120"/>
              <a:ea typeface="標楷體" panose="03000509000000000000" pitchFamily="65" charset="-120"/>
            </a:endParaRPr>
          </a:p>
          <a:p>
            <a:pPr lvl="1"/>
            <a:r>
              <a:rPr lang="zh-TW" altLang="en-US" sz="2400" dirty="0" smtClean="0">
                <a:latin typeface="標楷體" panose="03000509000000000000" pitchFamily="65" charset="-120"/>
                <a:ea typeface="標楷體" panose="03000509000000000000" pitchFamily="65" charset="-120"/>
              </a:rPr>
              <a:t>公用清冊</a:t>
            </a:r>
            <a:endParaRPr lang="en-US" altLang="zh-TW" sz="2400" dirty="0" smtClean="0">
              <a:latin typeface="標楷體" panose="03000509000000000000" pitchFamily="65" charset="-120"/>
              <a:ea typeface="標楷體" panose="03000509000000000000" pitchFamily="65" charset="-120"/>
            </a:endParaRPr>
          </a:p>
          <a:p>
            <a:pPr lvl="1"/>
            <a:r>
              <a:rPr lang="zh-TW" altLang="zh-TW" sz="2400" dirty="0" smtClean="0">
                <a:latin typeface="標楷體" panose="03000509000000000000" pitchFamily="65" charset="-120"/>
                <a:ea typeface="標楷體" panose="03000509000000000000" pitchFamily="65" charset="-120"/>
              </a:rPr>
              <a:t>搭乘計程車申請暨核准單</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黏貼於支出憑證黏存單上</a:t>
            </a:r>
            <a:r>
              <a:rPr lang="en-US" altLang="zh-TW" sz="2400" dirty="0" smtClean="0">
                <a:latin typeface="標楷體" panose="03000509000000000000" pitchFamily="65" charset="-120"/>
                <a:ea typeface="標楷體" panose="03000509000000000000" pitchFamily="65" charset="-120"/>
              </a:rPr>
              <a:t>)</a:t>
            </a:r>
          </a:p>
          <a:p>
            <a:pPr lvl="2"/>
            <a:r>
              <a:rPr lang="zh-TW" altLang="en-US" sz="2200" dirty="0" smtClean="0">
                <a:latin typeface="標楷體" panose="03000509000000000000" pitchFamily="65" charset="-120"/>
                <a:ea typeface="標楷體" panose="03000509000000000000" pitchFamily="65" charset="-120"/>
              </a:rPr>
              <a:t>註明搭乘人員、</a:t>
            </a:r>
            <a:r>
              <a:rPr lang="zh-TW" altLang="en-US" sz="2200" dirty="0" smtClean="0">
                <a:solidFill>
                  <a:srgbClr val="FF0000"/>
                </a:solidFill>
                <a:latin typeface="標楷體" panose="03000509000000000000" pitchFamily="65" charset="-120"/>
                <a:ea typeface="標楷體" panose="03000509000000000000" pitchFamily="65" charset="-120"/>
              </a:rPr>
              <a:t>業務需要</a:t>
            </a:r>
            <a:r>
              <a:rPr lang="zh-TW" altLang="en-US" sz="2200" dirty="0" smtClean="0">
                <a:latin typeface="標楷體" panose="03000509000000000000" pitchFamily="65" charset="-120"/>
                <a:ea typeface="標楷體" panose="03000509000000000000" pitchFamily="65" charset="-120"/>
              </a:rPr>
              <a:t>事由及起、迄地點等資料</a:t>
            </a:r>
            <a:endParaRPr lang="en-US" altLang="zh-TW" sz="2200" dirty="0" smtClean="0">
              <a:latin typeface="標楷體" panose="03000509000000000000" pitchFamily="65" charset="-120"/>
              <a:ea typeface="標楷體" panose="03000509000000000000" pitchFamily="65" charset="-120"/>
            </a:endParaRPr>
          </a:p>
          <a:p>
            <a:pPr lvl="2"/>
            <a:r>
              <a:rPr lang="zh-TW" altLang="en-US" sz="2200" dirty="0" smtClean="0">
                <a:latin typeface="標楷體" panose="03000509000000000000" pitchFamily="65" charset="-120"/>
                <a:ea typeface="標楷體" panose="03000509000000000000" pitchFamily="65" charset="-120"/>
              </a:rPr>
              <a:t>單位主管授權代判</a:t>
            </a:r>
            <a:endParaRPr lang="en-US" altLang="zh-TW" sz="2200" dirty="0" smtClean="0">
              <a:latin typeface="標楷體" panose="03000509000000000000" pitchFamily="65" charset="-120"/>
              <a:ea typeface="標楷體" panose="03000509000000000000" pitchFamily="65" charset="-120"/>
            </a:endParaRPr>
          </a:p>
          <a:p>
            <a:pPr lvl="1"/>
            <a:r>
              <a:rPr lang="zh-TW" altLang="en-US" sz="2400" dirty="0" smtClean="0">
                <a:latin typeface="標楷體" panose="03000509000000000000" pitchFamily="65" charset="-120"/>
                <a:ea typeface="標楷體" panose="03000509000000000000" pitchFamily="65" charset="-120"/>
              </a:rPr>
              <a:t>計程車收據</a:t>
            </a:r>
            <a:endParaRPr lang="en-US" altLang="zh-TW" sz="2400" dirty="0" smtClean="0">
              <a:latin typeface="標楷體" panose="03000509000000000000" pitchFamily="65" charset="-120"/>
              <a:ea typeface="標楷體" panose="03000509000000000000" pitchFamily="65" charset="-120"/>
            </a:endParaRPr>
          </a:p>
          <a:p>
            <a:pPr lvl="2"/>
            <a:r>
              <a:rPr lang="zh-TW" altLang="en-US" sz="2200" dirty="0" smtClean="0">
                <a:latin typeface="標楷體" panose="03000509000000000000" pitchFamily="65" charset="-120"/>
                <a:ea typeface="標楷體" panose="03000509000000000000" pitchFamily="65" charset="-120"/>
              </a:rPr>
              <a:t>黏貼於申請暨核准單背面</a:t>
            </a:r>
            <a:endParaRPr lang="en-US" altLang="zh-TW" sz="2200" dirty="0" smtClean="0">
              <a:latin typeface="標楷體" panose="03000509000000000000" pitchFamily="65" charset="-120"/>
              <a:ea typeface="標楷體" panose="03000509000000000000" pitchFamily="65" charset="-120"/>
            </a:endParaRPr>
          </a:p>
          <a:p>
            <a:pPr>
              <a:buNone/>
            </a:pPr>
            <a:endParaRPr lang="zh-TW" altLang="en-US" dirty="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44</a:t>
            </a:fld>
            <a:endParaRPr lang="zh-TW"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國內出差旅費 </a:t>
            </a:r>
            <a:r>
              <a:rPr lang="en-US" altLang="zh-TW" dirty="0" smtClean="0">
                <a:latin typeface="標楷體" panose="03000509000000000000" pitchFamily="65" charset="-120"/>
                <a:ea typeface="標楷體" panose="03000509000000000000" pitchFamily="65" charset="-120"/>
              </a:rPr>
              <a:t>(1/3)</a:t>
            </a:r>
            <a:endParaRPr lang="zh-TW" altLang="en-US" dirty="0">
              <a:latin typeface="標楷體" panose="03000509000000000000" pitchFamily="65" charset="-120"/>
              <a:ea typeface="標楷體" panose="03000509000000000000" pitchFamily="65" charset="-120"/>
            </a:endParaRPr>
          </a:p>
        </p:txBody>
      </p:sp>
      <p:sp>
        <p:nvSpPr>
          <p:cNvPr id="14339" name="Rectangle 3"/>
          <p:cNvSpPr>
            <a:spLocks noGrp="1" noChangeArrowheads="1"/>
          </p:cNvSpPr>
          <p:nvPr>
            <p:ph idx="1"/>
          </p:nvPr>
        </p:nvSpPr>
        <p:spPr>
          <a:xfrm>
            <a:off x="457200" y="1340768"/>
            <a:ext cx="7239000" cy="5328592"/>
          </a:xfrm>
        </p:spPr>
        <p:txBody>
          <a:bodyPr>
            <a:normAutofit fontScale="85000" lnSpcReduction="20000"/>
          </a:bodyPr>
          <a:lstStyle/>
          <a:p>
            <a:pPr>
              <a:lnSpc>
                <a:spcPct val="120000"/>
              </a:lnSpc>
            </a:pPr>
            <a:r>
              <a:rPr lang="zh-TW" altLang="en-US" dirty="0" smtClean="0">
                <a:latin typeface="標楷體" panose="03000509000000000000" pitchFamily="65" charset="-120"/>
                <a:ea typeface="標楷體" panose="03000509000000000000" pitchFamily="65" charset="-120"/>
              </a:rPr>
              <a:t>依「國內出差旅費報支要點」辦理</a:t>
            </a:r>
            <a:endParaRPr lang="en-US" altLang="zh-TW" dirty="0" smtClean="0">
              <a:latin typeface="標楷體" panose="03000509000000000000" pitchFamily="65" charset="-120"/>
              <a:ea typeface="標楷體" panose="03000509000000000000" pitchFamily="65" charset="-120"/>
            </a:endParaRPr>
          </a:p>
          <a:p>
            <a:pPr>
              <a:lnSpc>
                <a:spcPct val="120000"/>
              </a:lnSpc>
            </a:pPr>
            <a:r>
              <a:rPr lang="zh-TW" altLang="en-US" dirty="0" smtClean="0">
                <a:latin typeface="標楷體" panose="03000509000000000000" pitchFamily="65" charset="-120"/>
                <a:ea typeface="標楷體" panose="03000509000000000000" pitchFamily="65" charset="-120"/>
              </a:rPr>
              <a:t>應檢附文件</a:t>
            </a:r>
          </a:p>
          <a:p>
            <a:pPr lvl="1">
              <a:lnSpc>
                <a:spcPct val="120000"/>
              </a:lnSpc>
              <a:spcBef>
                <a:spcPts val="300"/>
              </a:spcBef>
              <a:spcAft>
                <a:spcPts val="300"/>
              </a:spcAft>
            </a:pPr>
            <a:r>
              <a:rPr lang="zh-TW" altLang="en-US" dirty="0" smtClean="0">
                <a:solidFill>
                  <a:schemeClr val="tx1"/>
                </a:solidFill>
                <a:latin typeface="標楷體" panose="03000509000000000000" pitchFamily="65" charset="-120"/>
                <a:ea typeface="標楷體" panose="03000509000000000000" pitchFamily="65" charset="-120"/>
              </a:rPr>
              <a:t>公用清冊</a:t>
            </a:r>
          </a:p>
          <a:p>
            <a:pPr lvl="1">
              <a:lnSpc>
                <a:spcPct val="120000"/>
              </a:lnSpc>
              <a:spcBef>
                <a:spcPts val="300"/>
              </a:spcBef>
              <a:spcAft>
                <a:spcPts val="300"/>
              </a:spcAft>
            </a:pPr>
            <a:r>
              <a:rPr lang="zh-TW" altLang="en-US" dirty="0" smtClean="0">
                <a:solidFill>
                  <a:schemeClr val="tx1"/>
                </a:solidFill>
                <a:latin typeface="標楷體" panose="03000509000000000000" pitchFamily="65" charset="-120"/>
                <a:ea typeface="標楷體" panose="03000509000000000000" pitchFamily="65" charset="-120"/>
              </a:rPr>
              <a:t>國內出差旅費報告表</a:t>
            </a:r>
            <a:endParaRPr lang="en-US" altLang="zh-TW" dirty="0" smtClean="0">
              <a:solidFill>
                <a:schemeClr val="tx1"/>
              </a:solidFill>
              <a:latin typeface="標楷體" panose="03000509000000000000" pitchFamily="65" charset="-120"/>
              <a:ea typeface="標楷體" panose="03000509000000000000" pitchFamily="65" charset="-120"/>
            </a:endParaRPr>
          </a:p>
          <a:p>
            <a:pPr lvl="1">
              <a:lnSpc>
                <a:spcPct val="120000"/>
              </a:lnSpc>
              <a:spcBef>
                <a:spcPts val="300"/>
              </a:spcBef>
              <a:spcAft>
                <a:spcPts val="300"/>
              </a:spcAft>
            </a:pPr>
            <a:r>
              <a:rPr lang="zh-TW" altLang="en-US" dirty="0" smtClean="0">
                <a:solidFill>
                  <a:schemeClr val="tx1"/>
                </a:solidFill>
                <a:latin typeface="標楷體" panose="03000509000000000000" pitchFamily="65" charset="-120"/>
                <a:ea typeface="標楷體" panose="03000509000000000000" pitchFamily="65" charset="-120"/>
              </a:rPr>
              <a:t>差假單文件</a:t>
            </a:r>
            <a:endParaRPr lang="en-US" altLang="zh-TW" dirty="0" smtClean="0">
              <a:solidFill>
                <a:schemeClr val="tx1"/>
              </a:solidFill>
              <a:latin typeface="標楷體" panose="03000509000000000000" pitchFamily="65" charset="-120"/>
              <a:ea typeface="標楷體" panose="03000509000000000000" pitchFamily="65" charset="-120"/>
            </a:endParaRPr>
          </a:p>
          <a:p>
            <a:pPr lvl="2">
              <a:lnSpc>
                <a:spcPct val="120000"/>
              </a:lnSpc>
              <a:spcBef>
                <a:spcPts val="300"/>
              </a:spcBef>
              <a:spcAft>
                <a:spcPts val="300"/>
              </a:spcAft>
            </a:pPr>
            <a:r>
              <a:rPr lang="zh-TW" altLang="en-US" dirty="0" smtClean="0">
                <a:latin typeface="標楷體" panose="03000509000000000000" pitchFamily="65" charset="-120"/>
                <a:ea typeface="標楷體" panose="03000509000000000000" pitchFamily="65" charset="-120"/>
              </a:rPr>
              <a:t>公差假單</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校內教職員</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；出差申請單</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研究助理、校外人士</a:t>
            </a:r>
            <a:r>
              <a:rPr lang="en-US" altLang="zh-TW" dirty="0" smtClean="0">
                <a:latin typeface="標楷體" panose="03000509000000000000" pitchFamily="65" charset="-120"/>
                <a:ea typeface="標楷體" panose="03000509000000000000" pitchFamily="65" charset="-120"/>
              </a:rPr>
              <a:t>)</a:t>
            </a:r>
          </a:p>
          <a:p>
            <a:pPr lvl="1">
              <a:lnSpc>
                <a:spcPct val="120000"/>
              </a:lnSpc>
              <a:spcBef>
                <a:spcPts val="300"/>
              </a:spcBef>
              <a:spcAft>
                <a:spcPts val="300"/>
              </a:spcAft>
            </a:pPr>
            <a:r>
              <a:rPr lang="zh-TW" altLang="en-US" dirty="0" smtClean="0">
                <a:solidFill>
                  <a:schemeClr val="tx1"/>
                </a:solidFill>
                <a:latin typeface="標楷體" panose="03000509000000000000" pitchFamily="65" charset="-120"/>
                <a:ea typeface="標楷體" panose="03000509000000000000" pitchFamily="65" charset="-120"/>
              </a:rPr>
              <a:t>交通費文件</a:t>
            </a:r>
            <a:endParaRPr lang="en-US" altLang="zh-TW" dirty="0" smtClean="0">
              <a:solidFill>
                <a:schemeClr val="tx1"/>
              </a:solidFill>
              <a:latin typeface="標楷體" panose="03000509000000000000" pitchFamily="65" charset="-120"/>
              <a:ea typeface="標楷體" panose="03000509000000000000" pitchFamily="65" charset="-120"/>
            </a:endParaRPr>
          </a:p>
          <a:p>
            <a:pPr lvl="2">
              <a:lnSpc>
                <a:spcPct val="120000"/>
              </a:lnSpc>
              <a:spcBef>
                <a:spcPts val="300"/>
              </a:spcBef>
              <a:spcAft>
                <a:spcPts val="300"/>
              </a:spcAft>
            </a:pPr>
            <a:r>
              <a:rPr lang="zh-TW" altLang="zh-TW" dirty="0" smtClean="0">
                <a:latin typeface="標楷體" panose="03000509000000000000" pitchFamily="65" charset="-120"/>
                <a:ea typeface="標楷體" panose="03000509000000000000" pitchFamily="65" charset="-120"/>
              </a:rPr>
              <a:t>票根或購票證明</a:t>
            </a:r>
            <a:r>
              <a:rPr lang="en-US" altLang="zh-TW" dirty="0" smtClean="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飛機、高鐵</a:t>
            </a:r>
            <a:r>
              <a:rPr lang="zh-TW" altLang="en-US" dirty="0" smtClean="0">
                <a:latin typeface="標楷體" panose="03000509000000000000" pitchFamily="65" charset="-120"/>
                <a:ea typeface="標楷體" panose="03000509000000000000" pitchFamily="65" charset="-120"/>
              </a:rPr>
              <a:t>、船舶</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但當日往返者，無須檢附。</a:t>
            </a:r>
            <a:endParaRPr lang="en-US" altLang="zh-TW" dirty="0" smtClean="0">
              <a:latin typeface="標楷體" panose="03000509000000000000" pitchFamily="65" charset="-120"/>
              <a:ea typeface="標楷體" panose="03000509000000000000" pitchFamily="65" charset="-120"/>
            </a:endParaRPr>
          </a:p>
          <a:p>
            <a:pPr lvl="2">
              <a:lnSpc>
                <a:spcPct val="120000"/>
              </a:lnSpc>
              <a:spcBef>
                <a:spcPts val="300"/>
              </a:spcBef>
              <a:spcAft>
                <a:spcPts val="300"/>
              </a:spcAft>
            </a:pPr>
            <a:r>
              <a:rPr lang="zh-TW" altLang="en-US" dirty="0" smtClean="0">
                <a:latin typeface="標楷體" panose="03000509000000000000" pitchFamily="65" charset="-120"/>
                <a:ea typeface="標楷體" panose="03000509000000000000" pitchFamily="65" charset="-120"/>
              </a:rPr>
              <a:t>票價查詢頁面</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臺鐵、其他大眾運輸交通工具、自行開車</a:t>
            </a:r>
            <a:r>
              <a:rPr lang="en-US" altLang="zh-TW" dirty="0" smtClean="0">
                <a:latin typeface="標楷體" panose="03000509000000000000" pitchFamily="65" charset="-120"/>
                <a:ea typeface="標楷體" panose="03000509000000000000" pitchFamily="65" charset="-120"/>
              </a:rPr>
              <a:t>)</a:t>
            </a:r>
          </a:p>
          <a:p>
            <a:pPr lvl="3">
              <a:lnSpc>
                <a:spcPct val="120000"/>
              </a:lnSpc>
              <a:spcBef>
                <a:spcPts val="300"/>
              </a:spcBef>
              <a:spcAft>
                <a:spcPts val="300"/>
              </a:spcAft>
            </a:pPr>
            <a:r>
              <a:rPr lang="zh-TW" altLang="zh-TW" dirty="0" smtClean="0">
                <a:latin typeface="標楷體" panose="03000509000000000000" pitchFamily="65" charset="-120"/>
                <a:ea typeface="標楷體" panose="03000509000000000000" pitchFamily="65" charset="-120"/>
              </a:rPr>
              <a:t>駕駛自用汽</a:t>
            </a:r>
            <a:r>
              <a:rPr lang="en-US" altLang="zh-TW" dirty="0" smtClean="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機</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車：</a:t>
            </a:r>
            <a:r>
              <a:rPr lang="zh-TW" altLang="zh-TW" dirty="0" smtClean="0">
                <a:latin typeface="標楷體" panose="03000509000000000000" pitchFamily="65" charset="-120"/>
                <a:ea typeface="標楷體" panose="03000509000000000000" pitchFamily="65" charset="-120"/>
              </a:rPr>
              <a:t>按同路段公民營客運汽車最高等級之票價報支</a:t>
            </a:r>
            <a:r>
              <a:rPr lang="zh-TW" altLang="en-US" dirty="0" smtClean="0">
                <a:latin typeface="標楷體" panose="03000509000000000000" pitchFamily="65" charset="-120"/>
                <a:ea typeface="標楷體" panose="03000509000000000000" pitchFamily="65" charset="-120"/>
              </a:rPr>
              <a:t>並檢附票價查詢頁面。</a:t>
            </a:r>
            <a:endParaRPr lang="en-US" altLang="zh-TW" dirty="0" smtClean="0">
              <a:latin typeface="標楷體" panose="03000509000000000000" pitchFamily="65" charset="-120"/>
              <a:ea typeface="標楷體" panose="03000509000000000000" pitchFamily="65" charset="-120"/>
            </a:endParaRPr>
          </a:p>
          <a:p>
            <a:pPr lvl="3">
              <a:lnSpc>
                <a:spcPct val="120000"/>
              </a:lnSpc>
              <a:spcBef>
                <a:spcPts val="300"/>
              </a:spcBef>
              <a:spcAft>
                <a:spcPts val="300"/>
              </a:spcAft>
            </a:pPr>
            <a:r>
              <a:rPr lang="zh-TW" altLang="en-US" dirty="0">
                <a:latin typeface="標楷體" panose="03000509000000000000" pitchFamily="65" charset="-120"/>
                <a:ea typeface="標楷體" panose="03000509000000000000" pitchFamily="65" charset="-120"/>
              </a:rPr>
              <a:t>因公務需要使用個人</a:t>
            </a:r>
            <a:r>
              <a:rPr lang="zh-TW" altLang="en-US" dirty="0">
                <a:solidFill>
                  <a:srgbClr val="FF0000"/>
                </a:solidFill>
                <a:latin typeface="標楷體" panose="03000509000000000000" pitchFamily="65" charset="-120"/>
                <a:ea typeface="標楷體" panose="03000509000000000000" pitchFamily="65" charset="-120"/>
              </a:rPr>
              <a:t>定期票</a:t>
            </a:r>
            <a:r>
              <a:rPr lang="zh-TW" altLang="en-US" dirty="0">
                <a:latin typeface="標楷體" panose="03000509000000000000" pitchFamily="65" charset="-120"/>
                <a:ea typeface="標楷體" panose="03000509000000000000" pitchFamily="65" charset="-120"/>
              </a:rPr>
              <a:t>搭乘大眾運輸</a:t>
            </a:r>
            <a:r>
              <a:rPr lang="zh-TW" altLang="en-US" dirty="0" smtClean="0">
                <a:latin typeface="標楷體" panose="03000509000000000000" pitchFamily="65" charset="-120"/>
                <a:ea typeface="標楷體" panose="03000509000000000000" pitchFamily="65" charset="-120"/>
              </a:rPr>
              <a:t>工具</a:t>
            </a:r>
            <a:r>
              <a:rPr lang="zh-TW" altLang="en-US" dirty="0">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不得報支交通費</a:t>
            </a:r>
            <a:r>
              <a:rPr lang="zh-TW" altLang="en-US" dirty="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lvl="1">
              <a:lnSpc>
                <a:spcPct val="120000"/>
              </a:lnSpc>
              <a:spcBef>
                <a:spcPts val="300"/>
              </a:spcBef>
              <a:spcAft>
                <a:spcPts val="300"/>
              </a:spcAft>
            </a:pPr>
            <a:r>
              <a:rPr lang="zh-TW" altLang="en-US" dirty="0" smtClean="0">
                <a:solidFill>
                  <a:schemeClr val="tx1"/>
                </a:solidFill>
                <a:latin typeface="標楷體" panose="03000509000000000000" pitchFamily="65" charset="-120"/>
                <a:ea typeface="標楷體" panose="03000509000000000000" pitchFamily="65" charset="-120"/>
              </a:rPr>
              <a:t>住宿費單據：</a:t>
            </a:r>
            <a:r>
              <a:rPr lang="zh-TW" altLang="zh-TW" dirty="0" smtClean="0">
                <a:solidFill>
                  <a:schemeClr val="tx1"/>
                </a:solidFill>
                <a:latin typeface="標楷體" panose="03000509000000000000" pitchFamily="65" charset="-120"/>
                <a:ea typeface="標楷體" panose="03000509000000000000" pitchFamily="65" charset="-120"/>
              </a:rPr>
              <a:t>出差地點距離機關所在地六十公里以上，且有住宿事實</a:t>
            </a:r>
            <a:endParaRPr lang="en-US" altLang="zh-TW" dirty="0" smtClean="0">
              <a:solidFill>
                <a:schemeClr val="tx1"/>
              </a:solidFill>
              <a:latin typeface="標楷體" panose="03000509000000000000" pitchFamily="65" charset="-120"/>
              <a:ea typeface="標楷體" panose="03000509000000000000" pitchFamily="65" charset="-120"/>
            </a:endParaRPr>
          </a:p>
          <a:p>
            <a:pPr lvl="1">
              <a:lnSpc>
                <a:spcPct val="120000"/>
              </a:lnSpc>
              <a:spcBef>
                <a:spcPts val="300"/>
              </a:spcBef>
              <a:spcAft>
                <a:spcPts val="300"/>
              </a:spcAft>
            </a:pPr>
            <a:r>
              <a:rPr lang="zh-TW" altLang="en-US" dirty="0" smtClean="0">
                <a:solidFill>
                  <a:schemeClr val="tx1"/>
                </a:solidFill>
                <a:latin typeface="標楷體" panose="03000509000000000000" pitchFamily="65" charset="-120"/>
                <a:ea typeface="標楷體" panose="03000509000000000000" pitchFamily="65" charset="-120"/>
              </a:rPr>
              <a:t>相關證明文件</a:t>
            </a:r>
            <a:endParaRPr lang="en-US" altLang="zh-TW" dirty="0" smtClean="0">
              <a:solidFill>
                <a:schemeClr val="tx1"/>
              </a:solidFill>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45</a:t>
            </a:fld>
            <a:endParaRPr lang="zh-TW" alt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p:txBody>
          <a:bodyPr/>
          <a:lstStyle/>
          <a:p>
            <a:r>
              <a:rPr lang="zh-TW" altLang="en-US" dirty="0">
                <a:latin typeface="標楷體" panose="03000509000000000000" pitchFamily="65" charset="-120"/>
                <a:ea typeface="標楷體" panose="03000509000000000000" pitchFamily="65" charset="-120"/>
              </a:rPr>
              <a:t>國內出差</a:t>
            </a:r>
            <a:r>
              <a:rPr lang="zh-TW" altLang="en-US" dirty="0" smtClean="0">
                <a:latin typeface="標楷體" panose="03000509000000000000" pitchFamily="65" charset="-120"/>
                <a:ea typeface="標楷體" panose="03000509000000000000" pitchFamily="65" charset="-120"/>
              </a:rPr>
              <a:t>旅費 </a:t>
            </a:r>
            <a:r>
              <a:rPr lang="en-US" altLang="zh-TW" dirty="0" smtClean="0">
                <a:latin typeface="標楷體" panose="03000509000000000000" pitchFamily="65" charset="-120"/>
                <a:ea typeface="標楷體" panose="03000509000000000000" pitchFamily="65" charset="-120"/>
              </a:rPr>
              <a:t>(2/3)</a:t>
            </a:r>
            <a:endParaRPr lang="zh-TW" altLang="en-US" dirty="0">
              <a:latin typeface="標楷體" panose="03000509000000000000" pitchFamily="65" charset="-120"/>
              <a:ea typeface="標楷體" panose="03000509000000000000" pitchFamily="65" charset="-120"/>
            </a:endParaRPr>
          </a:p>
        </p:txBody>
      </p:sp>
      <p:sp>
        <p:nvSpPr>
          <p:cNvPr id="10" name="內容版面配置區 9"/>
          <p:cNvSpPr>
            <a:spLocks noGrp="1"/>
          </p:cNvSpPr>
          <p:nvPr>
            <p:ph idx="1"/>
          </p:nvPr>
        </p:nvSpPr>
        <p:spPr>
          <a:xfrm>
            <a:off x="251520" y="1122344"/>
            <a:ext cx="7632848" cy="5735656"/>
          </a:xfrm>
        </p:spPr>
        <p:txBody>
          <a:bodyPr>
            <a:normAutofit/>
          </a:bodyPr>
          <a:lstStyle/>
          <a:p>
            <a:r>
              <a:rPr lang="zh-TW" altLang="en-US" sz="1800" b="1" dirty="0" smtClean="0">
                <a:latin typeface="標楷體" panose="03000509000000000000" pitchFamily="65" charset="-120"/>
                <a:ea typeface="標楷體" panose="03000509000000000000" pitchFamily="65" charset="-120"/>
              </a:rPr>
              <a:t>國內出差旅費報支數額表</a:t>
            </a:r>
            <a:r>
              <a:rPr lang="en-US" altLang="zh-TW" sz="1800" b="1" dirty="0" smtClean="0">
                <a:latin typeface="標楷體" panose="03000509000000000000" pitchFamily="65" charset="-120"/>
                <a:ea typeface="標楷體" panose="03000509000000000000" pitchFamily="65" charset="-120"/>
              </a:rPr>
              <a:t>(109.1.1</a:t>
            </a:r>
            <a:r>
              <a:rPr lang="zh-TW" altLang="en-US" sz="1800" b="1" dirty="0" smtClean="0">
                <a:latin typeface="標楷體" panose="03000509000000000000" pitchFamily="65" charset="-120"/>
                <a:ea typeface="標楷體" panose="03000509000000000000" pitchFamily="65" charset="-120"/>
              </a:rPr>
              <a:t>更新</a:t>
            </a:r>
            <a:r>
              <a:rPr lang="en-US" altLang="zh-TW" sz="1800" b="1" dirty="0" smtClean="0">
                <a:latin typeface="標楷體" panose="03000509000000000000" pitchFamily="65" charset="-120"/>
                <a:ea typeface="標楷體" panose="03000509000000000000" pitchFamily="65" charset="-120"/>
              </a:rPr>
              <a:t>)</a:t>
            </a:r>
            <a:r>
              <a:rPr lang="zh-TW" altLang="en-US" sz="1800" b="1" dirty="0" smtClean="0">
                <a:latin typeface="標楷體" panose="03000509000000000000" pitchFamily="65" charset="-120"/>
                <a:ea typeface="標楷體" panose="03000509000000000000" pitchFamily="65" charset="-120"/>
              </a:rPr>
              <a:t>          單位：新臺幣元</a:t>
            </a:r>
            <a:endParaRPr lang="en-US" altLang="zh-TW" sz="1800" b="1" dirty="0" smtClean="0">
              <a:latin typeface="標楷體" panose="03000509000000000000" pitchFamily="65" charset="-120"/>
              <a:ea typeface="標楷體" panose="03000509000000000000" pitchFamily="65" charset="-120"/>
            </a:endParaRPr>
          </a:p>
          <a:p>
            <a:endParaRPr lang="en-US" altLang="zh-TW" sz="1800" b="1" dirty="0" smtClean="0">
              <a:latin typeface="標楷體" panose="03000509000000000000" pitchFamily="65" charset="-120"/>
              <a:ea typeface="標楷體" panose="03000509000000000000" pitchFamily="65" charset="-120"/>
            </a:endParaRPr>
          </a:p>
          <a:p>
            <a:endParaRPr lang="en-US" altLang="zh-TW" sz="1800" b="1" dirty="0" smtClean="0">
              <a:latin typeface="標楷體" panose="03000509000000000000" pitchFamily="65" charset="-120"/>
              <a:ea typeface="標楷體" panose="03000509000000000000" pitchFamily="65" charset="-120"/>
            </a:endParaRPr>
          </a:p>
          <a:p>
            <a:endParaRPr lang="en-US" altLang="zh-TW" sz="1800" b="1" dirty="0" smtClean="0">
              <a:latin typeface="標楷體" panose="03000509000000000000" pitchFamily="65" charset="-120"/>
              <a:ea typeface="標楷體" panose="03000509000000000000" pitchFamily="65" charset="-120"/>
            </a:endParaRPr>
          </a:p>
          <a:p>
            <a:endParaRPr lang="en-US" altLang="zh-TW" sz="1800" b="1" dirty="0" smtClean="0">
              <a:latin typeface="標楷體" panose="03000509000000000000" pitchFamily="65" charset="-120"/>
              <a:ea typeface="標楷體" panose="03000509000000000000" pitchFamily="65" charset="-120"/>
            </a:endParaRPr>
          </a:p>
          <a:p>
            <a:endParaRPr lang="en-US" altLang="zh-TW" sz="1800" b="1" dirty="0" smtClean="0">
              <a:latin typeface="標楷體" panose="03000509000000000000" pitchFamily="65" charset="-120"/>
              <a:ea typeface="標楷體" panose="03000509000000000000" pitchFamily="65" charset="-120"/>
            </a:endParaRPr>
          </a:p>
          <a:p>
            <a:endParaRPr lang="en-US" altLang="zh-TW" sz="1800" b="1" dirty="0" smtClean="0">
              <a:latin typeface="標楷體" panose="03000509000000000000" pitchFamily="65" charset="-120"/>
              <a:ea typeface="標楷體" panose="03000509000000000000" pitchFamily="65" charset="-120"/>
            </a:endParaRPr>
          </a:p>
          <a:p>
            <a:endParaRPr lang="en-US" altLang="zh-TW" sz="1800" b="1" dirty="0" smtClean="0">
              <a:latin typeface="標楷體" panose="03000509000000000000" pitchFamily="65" charset="-120"/>
              <a:ea typeface="標楷體" panose="03000509000000000000" pitchFamily="65" charset="-120"/>
            </a:endParaRPr>
          </a:p>
          <a:p>
            <a:endParaRPr lang="en-US" altLang="zh-TW" sz="1800" b="1" dirty="0" smtClean="0">
              <a:latin typeface="標楷體" panose="03000509000000000000" pitchFamily="65" charset="-120"/>
              <a:ea typeface="標楷體" panose="03000509000000000000" pitchFamily="65" charset="-120"/>
            </a:endParaRPr>
          </a:p>
          <a:p>
            <a:endParaRPr lang="en-US" altLang="zh-TW" sz="1800" b="1" dirty="0" smtClean="0">
              <a:latin typeface="標楷體" panose="03000509000000000000" pitchFamily="65" charset="-120"/>
              <a:ea typeface="標楷體" panose="03000509000000000000" pitchFamily="65" charset="-120"/>
            </a:endParaRPr>
          </a:p>
          <a:p>
            <a:endParaRPr lang="en-US" altLang="zh-TW" sz="1800" b="1" dirty="0" smtClean="0">
              <a:latin typeface="標楷體" panose="03000509000000000000" pitchFamily="65" charset="-120"/>
              <a:ea typeface="標楷體" panose="03000509000000000000" pitchFamily="65" charset="-120"/>
            </a:endParaRPr>
          </a:p>
          <a:p>
            <a:endParaRPr lang="en-US" altLang="zh-TW" sz="1800" b="1" dirty="0" smtClean="0">
              <a:latin typeface="標楷體" panose="03000509000000000000" pitchFamily="65" charset="-120"/>
              <a:ea typeface="標楷體" panose="03000509000000000000" pitchFamily="65" charset="-120"/>
            </a:endParaRPr>
          </a:p>
          <a:p>
            <a:endParaRPr lang="en-US" altLang="zh-TW" sz="1800" b="1" dirty="0" smtClean="0">
              <a:latin typeface="標楷體" panose="03000509000000000000" pitchFamily="65" charset="-120"/>
              <a:ea typeface="標楷體" panose="03000509000000000000" pitchFamily="65" charset="-120"/>
            </a:endParaRPr>
          </a:p>
          <a:p>
            <a:endParaRPr lang="en-US" altLang="zh-TW" sz="1800" b="1" dirty="0" smtClean="0">
              <a:latin typeface="標楷體" panose="03000509000000000000" pitchFamily="65" charset="-120"/>
              <a:ea typeface="標楷體" panose="03000509000000000000" pitchFamily="65" charset="-120"/>
            </a:endParaRPr>
          </a:p>
          <a:p>
            <a:endParaRPr lang="en-US" altLang="zh-TW" sz="1800" b="1" dirty="0" smtClean="0">
              <a:latin typeface="標楷體" panose="03000509000000000000" pitchFamily="65" charset="-120"/>
              <a:ea typeface="標楷體" panose="03000509000000000000" pitchFamily="65" charset="-120"/>
            </a:endParaRPr>
          </a:p>
          <a:p>
            <a:r>
              <a:rPr lang="zh-TW" altLang="en-US" sz="1800" dirty="0" smtClean="0">
                <a:latin typeface="標楷體" panose="03000509000000000000" pitchFamily="65" charset="-120"/>
                <a:ea typeface="標楷體" panose="03000509000000000000" pitchFamily="65" charset="-120"/>
              </a:rPr>
              <a:t>奉派半日之公差，其雜費應按每日規定數額二分之一報支。</a:t>
            </a:r>
            <a:endParaRPr lang="zh-TW" altLang="en-US" sz="1800" dirty="0">
              <a:latin typeface="標楷體" panose="03000509000000000000" pitchFamily="65" charset="-120"/>
              <a:ea typeface="標楷體" panose="03000509000000000000" pitchFamily="65" charset="-120"/>
            </a:endParaRPr>
          </a:p>
        </p:txBody>
      </p:sp>
      <p:sp>
        <p:nvSpPr>
          <p:cNvPr id="8" name="投影片編號版面配置區 4"/>
          <p:cNvSpPr txBox="1">
            <a:spLocks/>
          </p:cNvSpPr>
          <p:nvPr/>
        </p:nvSpPr>
        <p:spPr>
          <a:xfrm>
            <a:off x="8610600" y="6416675"/>
            <a:ext cx="457200" cy="365125"/>
          </a:xfrm>
          <a:prstGeom prst="rect">
            <a:avLst/>
          </a:prstGeom>
        </p:spPr>
        <p:txBody>
          <a:bodyPr vert="horz" anchor="b"/>
          <a:lstStyle/>
          <a:p>
            <a:pPr marL="0" marR="0" lvl="0" indent="0" algn="l"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400" b="0" i="0" u="none" strike="noStrike" kern="1200" cap="none" spc="0" normalizeH="0" baseline="0" noProof="0" smtClean="0">
                <a:ln>
                  <a:noFill/>
                </a:ln>
                <a:solidFill>
                  <a:schemeClr val="bg1"/>
                </a:solidFill>
                <a:effectLst/>
                <a:uLnTx/>
                <a:uFillTx/>
                <a:latin typeface="Times New Roman" pitchFamily="18" charset="0"/>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zh-TW" altLang="en-US" sz="1400" b="0"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1712702243"/>
              </p:ext>
            </p:extLst>
          </p:nvPr>
        </p:nvGraphicFramePr>
        <p:xfrm>
          <a:off x="251519" y="1484784"/>
          <a:ext cx="7632849" cy="4942904"/>
        </p:xfrm>
        <a:graphic>
          <a:graphicData uri="http://schemas.openxmlformats.org/drawingml/2006/table">
            <a:tbl>
              <a:tblPr/>
              <a:tblGrid>
                <a:gridCol w="1489886">
                  <a:extLst>
                    <a:ext uri="{9D8B030D-6E8A-4147-A177-3AD203B41FA5}">
                      <a16:colId xmlns:a16="http://schemas.microsoft.com/office/drawing/2014/main" val="20000"/>
                    </a:ext>
                  </a:extLst>
                </a:gridCol>
                <a:gridCol w="2974611">
                  <a:extLst>
                    <a:ext uri="{9D8B030D-6E8A-4147-A177-3AD203B41FA5}">
                      <a16:colId xmlns:a16="http://schemas.microsoft.com/office/drawing/2014/main" val="20001"/>
                    </a:ext>
                  </a:extLst>
                </a:gridCol>
                <a:gridCol w="3168352">
                  <a:extLst>
                    <a:ext uri="{9D8B030D-6E8A-4147-A177-3AD203B41FA5}">
                      <a16:colId xmlns:a16="http://schemas.microsoft.com/office/drawing/2014/main" val="772133268"/>
                    </a:ext>
                  </a:extLst>
                </a:gridCol>
              </a:tblGrid>
              <a:tr h="1134535">
                <a:tc>
                  <a:txBody>
                    <a:bodyPr/>
                    <a:lstStyle/>
                    <a:p>
                      <a:pPr marL="355600" indent="-355600" algn="just">
                        <a:lnSpc>
                          <a:spcPts val="2400"/>
                        </a:lnSpc>
                        <a:spcAft>
                          <a:spcPts val="0"/>
                        </a:spcAft>
                      </a:pPr>
                      <a:r>
                        <a:rPr lang="en-US" sz="2000" kern="100" dirty="0">
                          <a:latin typeface="標楷體" panose="03000509000000000000" pitchFamily="65" charset="-120"/>
                          <a:ea typeface="標楷體" panose="03000509000000000000" pitchFamily="65" charset="-120"/>
                          <a:cs typeface="Times New Roman"/>
                        </a:rPr>
                        <a:t>     </a:t>
                      </a:r>
                      <a:r>
                        <a:rPr lang="zh-TW" altLang="en-US" sz="2000" kern="100" dirty="0" smtClean="0">
                          <a:latin typeface="標楷體" panose="03000509000000000000" pitchFamily="65" charset="-120"/>
                          <a:ea typeface="標楷體" panose="03000509000000000000" pitchFamily="65" charset="-120"/>
                          <a:cs typeface="Times New Roman"/>
                        </a:rPr>
                        <a:t>                 </a:t>
                      </a:r>
                      <a:endParaRPr lang="en-US" altLang="zh-TW" sz="2000" kern="100" dirty="0" smtClean="0">
                        <a:latin typeface="標楷體" panose="03000509000000000000" pitchFamily="65" charset="-120"/>
                        <a:ea typeface="標楷體" panose="03000509000000000000" pitchFamily="65" charset="-120"/>
                        <a:cs typeface="Times New Roman"/>
                      </a:endParaRPr>
                    </a:p>
                    <a:p>
                      <a:pPr marL="355600" indent="-355600" algn="just">
                        <a:lnSpc>
                          <a:spcPts val="2400"/>
                        </a:lnSpc>
                        <a:spcAft>
                          <a:spcPts val="0"/>
                        </a:spcAft>
                      </a:pPr>
                      <a:r>
                        <a:rPr lang="zh-TW" altLang="en-US" sz="2000" kern="100" dirty="0" smtClean="0">
                          <a:latin typeface="標楷體" panose="03000509000000000000" pitchFamily="65" charset="-120"/>
                          <a:ea typeface="標楷體" panose="03000509000000000000" pitchFamily="65" charset="-120"/>
                          <a:cs typeface="Times New Roman"/>
                        </a:rPr>
                        <a:t>     </a:t>
                      </a:r>
                      <a:r>
                        <a:rPr lang="zh-TW" sz="2000" kern="100" dirty="0" smtClean="0">
                          <a:latin typeface="標楷體" panose="03000509000000000000" pitchFamily="65" charset="-120"/>
                          <a:ea typeface="標楷體" panose="03000509000000000000" pitchFamily="65" charset="-120"/>
                          <a:cs typeface="Times New Roman"/>
                        </a:rPr>
                        <a:t>職 </a:t>
                      </a:r>
                      <a:r>
                        <a:rPr lang="zh-TW" sz="2000" kern="100" dirty="0">
                          <a:latin typeface="標楷體" panose="03000509000000000000" pitchFamily="65" charset="-120"/>
                          <a:ea typeface="標楷體" panose="03000509000000000000" pitchFamily="65" charset="-120"/>
                          <a:cs typeface="Times New Roman"/>
                        </a:rPr>
                        <a:t>務</a:t>
                      </a:r>
                    </a:p>
                    <a:p>
                      <a:pPr algn="just">
                        <a:lnSpc>
                          <a:spcPts val="2400"/>
                        </a:lnSpc>
                        <a:spcAft>
                          <a:spcPts val="0"/>
                        </a:spcAft>
                      </a:pPr>
                      <a:r>
                        <a:rPr lang="zh-TW" sz="2000" kern="100" dirty="0">
                          <a:latin typeface="標楷體" panose="03000509000000000000" pitchFamily="65" charset="-120"/>
                          <a:ea typeface="標楷體" panose="03000509000000000000" pitchFamily="65" charset="-120"/>
                        </a:rPr>
                        <a:t>　</a:t>
                      </a:r>
                      <a:r>
                        <a:rPr lang="en-US" sz="2000" kern="100" dirty="0">
                          <a:latin typeface="標楷體" panose="03000509000000000000" pitchFamily="65" charset="-120"/>
                          <a:ea typeface="標楷體" panose="03000509000000000000" pitchFamily="65" charset="-120"/>
                        </a:rPr>
                        <a:t>     </a:t>
                      </a:r>
                      <a:r>
                        <a:rPr lang="zh-TW" altLang="en-US" sz="2000" kern="100" dirty="0" smtClean="0">
                          <a:latin typeface="標楷體" panose="03000509000000000000" pitchFamily="65" charset="-120"/>
                          <a:ea typeface="標楷體" panose="03000509000000000000" pitchFamily="65" charset="-120"/>
                        </a:rPr>
                        <a:t>  </a:t>
                      </a:r>
                      <a:r>
                        <a:rPr lang="zh-TW" sz="2000" kern="100" dirty="0" smtClean="0">
                          <a:latin typeface="標楷體" panose="03000509000000000000" pitchFamily="65" charset="-120"/>
                          <a:ea typeface="標楷體" panose="03000509000000000000" pitchFamily="65" charset="-120"/>
                        </a:rPr>
                        <a:t>等 </a:t>
                      </a:r>
                      <a:r>
                        <a:rPr lang="zh-TW" sz="2000" kern="100" dirty="0">
                          <a:latin typeface="標楷體" panose="03000509000000000000" pitchFamily="65" charset="-120"/>
                          <a:ea typeface="標楷體" panose="03000509000000000000" pitchFamily="65" charset="-120"/>
                        </a:rPr>
                        <a:t>級</a:t>
                      </a:r>
                    </a:p>
                    <a:p>
                      <a:pPr algn="just">
                        <a:lnSpc>
                          <a:spcPts val="1600"/>
                        </a:lnSpc>
                        <a:spcAft>
                          <a:spcPts val="0"/>
                        </a:spcAft>
                      </a:pPr>
                      <a:endParaRPr lang="en-US" altLang="zh-TW" sz="2000" kern="100" dirty="0" smtClean="0">
                        <a:latin typeface="標楷體" panose="03000509000000000000" pitchFamily="65" charset="-120"/>
                        <a:ea typeface="標楷體" panose="03000509000000000000" pitchFamily="65" charset="-120"/>
                      </a:endParaRPr>
                    </a:p>
                    <a:p>
                      <a:pPr algn="just">
                        <a:lnSpc>
                          <a:spcPts val="1600"/>
                        </a:lnSpc>
                        <a:spcAft>
                          <a:spcPts val="0"/>
                        </a:spcAft>
                      </a:pPr>
                      <a:r>
                        <a:rPr lang="zh-TW" sz="2000" kern="100" dirty="0" smtClean="0">
                          <a:latin typeface="標楷體" panose="03000509000000000000" pitchFamily="65" charset="-120"/>
                          <a:ea typeface="標楷體" panose="03000509000000000000" pitchFamily="65" charset="-120"/>
                        </a:rPr>
                        <a:t>費 </a:t>
                      </a:r>
                      <a:r>
                        <a:rPr lang="zh-TW" sz="2000" kern="100" dirty="0">
                          <a:latin typeface="標楷體" panose="03000509000000000000" pitchFamily="65" charset="-120"/>
                          <a:ea typeface="標楷體" panose="03000509000000000000" pitchFamily="65" charset="-120"/>
                        </a:rPr>
                        <a:t>別</a:t>
                      </a:r>
                    </a:p>
                  </a:txBody>
                  <a:tcPr marL="51054" marR="51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zh-TW" sz="2000" u="none" kern="100" dirty="0">
                          <a:latin typeface="標楷體" panose="03000509000000000000" pitchFamily="65" charset="-120"/>
                          <a:ea typeface="標楷體" panose="03000509000000000000" pitchFamily="65" charset="-120"/>
                        </a:rPr>
                        <a:t>特任級人員</a:t>
                      </a: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latinLnBrk="0" hangingPunct="1">
                        <a:lnSpc>
                          <a:spcPts val="2000"/>
                        </a:lnSpc>
                        <a:spcAft>
                          <a:spcPts val="0"/>
                        </a:spcAft>
                      </a:pPr>
                      <a:r>
                        <a:rPr kumimoji="0" lang="zh-TW" altLang="en-US" sz="2000" u="none" kern="100" dirty="0" smtClean="0">
                          <a:solidFill>
                            <a:schemeClr val="tx1"/>
                          </a:solidFill>
                          <a:latin typeface="標楷體" panose="03000509000000000000" pitchFamily="65" charset="-120"/>
                          <a:ea typeface="標楷體" panose="03000509000000000000" pitchFamily="65" charset="-120"/>
                          <a:cs typeface="+mn-cs"/>
                        </a:rPr>
                        <a:t>簡任級以下人員</a:t>
                      </a:r>
                    </a:p>
                    <a:p>
                      <a:pPr marL="0" algn="ctr" rtl="0" eaLnBrk="1" latinLnBrk="0" hangingPunct="1">
                        <a:lnSpc>
                          <a:spcPts val="2000"/>
                        </a:lnSpc>
                        <a:spcAft>
                          <a:spcPts val="0"/>
                        </a:spcAft>
                      </a:pPr>
                      <a:r>
                        <a:rPr kumimoji="0" lang="en-US" altLang="zh-TW" sz="2000" u="none" kern="100" dirty="0" smtClean="0">
                          <a:solidFill>
                            <a:schemeClr val="tx1"/>
                          </a:solidFill>
                          <a:latin typeface="標楷體" panose="03000509000000000000" pitchFamily="65" charset="-120"/>
                          <a:ea typeface="標楷體" panose="03000509000000000000" pitchFamily="65" charset="-120"/>
                          <a:cs typeface="+mn-cs"/>
                        </a:rPr>
                        <a:t>(</a:t>
                      </a:r>
                      <a:r>
                        <a:rPr kumimoji="0" lang="zh-TW" altLang="en-US" sz="2000" u="none" kern="100" dirty="0" smtClean="0">
                          <a:solidFill>
                            <a:schemeClr val="tx1"/>
                          </a:solidFill>
                          <a:latin typeface="標楷體" panose="03000509000000000000" pitchFamily="65" charset="-120"/>
                          <a:ea typeface="標楷體" panose="03000509000000000000" pitchFamily="65" charset="-120"/>
                          <a:cs typeface="+mn-cs"/>
                        </a:rPr>
                        <a:t>第十四職等以下，包括約聘</a:t>
                      </a:r>
                      <a:r>
                        <a:rPr kumimoji="0" lang="en-US" altLang="zh-TW" sz="2000" u="none" kern="100" dirty="0" smtClean="0">
                          <a:solidFill>
                            <a:schemeClr val="tx1"/>
                          </a:solidFill>
                          <a:latin typeface="標楷體" panose="03000509000000000000" pitchFamily="65" charset="-120"/>
                          <a:ea typeface="標楷體" panose="03000509000000000000" pitchFamily="65" charset="-120"/>
                          <a:cs typeface="+mn-cs"/>
                        </a:rPr>
                        <a:t>(</a:t>
                      </a:r>
                      <a:r>
                        <a:rPr kumimoji="0" lang="zh-TW" altLang="en-US" sz="2000" u="none" kern="100" dirty="0" smtClean="0">
                          <a:solidFill>
                            <a:schemeClr val="tx1"/>
                          </a:solidFill>
                          <a:latin typeface="標楷體" panose="03000509000000000000" pitchFamily="65" charset="-120"/>
                          <a:ea typeface="標楷體" panose="03000509000000000000" pitchFamily="65" charset="-120"/>
                          <a:cs typeface="+mn-cs"/>
                        </a:rPr>
                        <a:t>僱</a:t>
                      </a:r>
                      <a:r>
                        <a:rPr kumimoji="0" lang="en-US" altLang="zh-TW" sz="2000" u="none" kern="100" dirty="0" smtClean="0">
                          <a:solidFill>
                            <a:schemeClr val="tx1"/>
                          </a:solidFill>
                          <a:latin typeface="標楷體" panose="03000509000000000000" pitchFamily="65" charset="-120"/>
                          <a:ea typeface="標楷體" panose="03000509000000000000" pitchFamily="65" charset="-120"/>
                          <a:cs typeface="+mn-cs"/>
                        </a:rPr>
                        <a:t>)</a:t>
                      </a:r>
                      <a:r>
                        <a:rPr kumimoji="0" lang="zh-TW" altLang="en-US" sz="2000" u="none" kern="100" dirty="0" smtClean="0">
                          <a:solidFill>
                            <a:schemeClr val="tx1"/>
                          </a:solidFill>
                          <a:latin typeface="標楷體" panose="03000509000000000000" pitchFamily="65" charset="-120"/>
                          <a:ea typeface="標楷體" panose="03000509000000000000" pitchFamily="65" charset="-120"/>
                          <a:cs typeface="+mn-cs"/>
                        </a:rPr>
                        <a:t>人員、雇員、技工、駕駛及工友</a:t>
                      </a:r>
                      <a:r>
                        <a:rPr kumimoji="0" lang="en-US" altLang="zh-TW" sz="2000" u="none" kern="100" dirty="0" smtClean="0">
                          <a:solidFill>
                            <a:schemeClr val="tx1"/>
                          </a:solidFill>
                          <a:latin typeface="標楷體" panose="03000509000000000000" pitchFamily="65" charset="-120"/>
                          <a:ea typeface="標楷體" panose="03000509000000000000" pitchFamily="65" charset="-120"/>
                          <a:cs typeface="+mn-cs"/>
                        </a:rPr>
                        <a:t>)</a:t>
                      </a:r>
                      <a:endParaRPr kumimoji="0" lang="zh-TW" altLang="en-US" sz="2000" u="none" kern="100" dirty="0">
                        <a:solidFill>
                          <a:schemeClr val="tx1"/>
                        </a:solidFill>
                        <a:latin typeface="標楷體" panose="03000509000000000000" pitchFamily="65" charset="-120"/>
                        <a:ea typeface="標楷體" panose="03000509000000000000" pitchFamily="65" charset="-120"/>
                        <a:cs typeface="+mn-cs"/>
                      </a:endParaRP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34535">
                <a:tc>
                  <a:txBody>
                    <a:bodyPr/>
                    <a:lstStyle/>
                    <a:p>
                      <a:pPr marL="355600" indent="-355600" algn="ctr">
                        <a:lnSpc>
                          <a:spcPts val="1600"/>
                        </a:lnSpc>
                        <a:spcAft>
                          <a:spcPts val="0"/>
                        </a:spcAft>
                      </a:pPr>
                      <a:r>
                        <a:rPr lang="zh-TW" sz="2000" kern="100" dirty="0">
                          <a:latin typeface="標楷體" panose="03000509000000000000" pitchFamily="65" charset="-120"/>
                          <a:ea typeface="標楷體" panose="03000509000000000000" pitchFamily="65" charset="-120"/>
                        </a:rPr>
                        <a:t>交 通 費</a:t>
                      </a: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175" indent="15875" algn="just">
                        <a:lnSpc>
                          <a:spcPts val="2400"/>
                        </a:lnSpc>
                        <a:spcAft>
                          <a:spcPts val="0"/>
                        </a:spcAft>
                      </a:pPr>
                      <a:r>
                        <a:rPr lang="zh-TW" altLang="en-US" sz="2000" u="none" kern="100" dirty="0" smtClean="0">
                          <a:latin typeface="標楷體" panose="03000509000000000000" pitchFamily="65" charset="-120"/>
                          <a:ea typeface="標楷體" panose="03000509000000000000" pitchFamily="65" charset="-120"/>
                        </a:rPr>
                        <a:t>搭乘飛機、高鐵、座</a:t>
                      </a:r>
                      <a:r>
                        <a:rPr lang="en-US" altLang="zh-TW" sz="2000" u="none" kern="100" dirty="0" smtClean="0">
                          <a:latin typeface="標楷體" panose="03000509000000000000" pitchFamily="65" charset="-120"/>
                          <a:ea typeface="標楷體" panose="03000509000000000000" pitchFamily="65" charset="-120"/>
                        </a:rPr>
                        <a:t>(</a:t>
                      </a:r>
                      <a:r>
                        <a:rPr lang="zh-TW" altLang="en-US" sz="2000" u="none" kern="100" dirty="0" smtClean="0">
                          <a:latin typeface="標楷體" panose="03000509000000000000" pitchFamily="65" charset="-120"/>
                          <a:ea typeface="標楷體" panose="03000509000000000000" pitchFamily="65" charset="-120"/>
                        </a:rPr>
                        <a:t>艙</a:t>
                      </a:r>
                      <a:r>
                        <a:rPr lang="en-US" altLang="zh-TW" sz="2000" u="none" kern="100" dirty="0" smtClean="0">
                          <a:latin typeface="標楷體" panose="03000509000000000000" pitchFamily="65" charset="-120"/>
                          <a:ea typeface="標楷體" panose="03000509000000000000" pitchFamily="65" charset="-120"/>
                        </a:rPr>
                        <a:t>)</a:t>
                      </a:r>
                      <a:r>
                        <a:rPr lang="zh-TW" altLang="en-US" sz="2000" u="none" kern="100" dirty="0" smtClean="0">
                          <a:latin typeface="標楷體" panose="03000509000000000000" pitchFamily="65" charset="-120"/>
                          <a:ea typeface="標楷體" panose="03000509000000000000" pitchFamily="65" charset="-120"/>
                        </a:rPr>
                        <a:t>位有分等之船舶者，部會及相當部會之首長、副首長得乘坐商務艙（車廂）或相同之座（艙）位，其餘人員乘坐經濟（標準）座（艙、車）位，並均應檢附票根或購票證明文件，覈實報支。其餘交通工具，不分等次覈實報支。</a:t>
                      </a:r>
                      <a:endParaRPr lang="zh-TW" sz="2000" u="none" kern="100" dirty="0">
                        <a:latin typeface="標楷體" panose="03000509000000000000" pitchFamily="65" charset="-120"/>
                        <a:ea typeface="標楷體" panose="03000509000000000000" pitchFamily="65" charset="-120"/>
                      </a:endParaRP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1"/>
                  </a:ext>
                </a:extLst>
              </a:tr>
              <a:tr h="627303">
                <a:tc rowSpan="2">
                  <a:txBody>
                    <a:bodyPr/>
                    <a:lstStyle/>
                    <a:p>
                      <a:pPr algn="ctr">
                        <a:lnSpc>
                          <a:spcPts val="2400"/>
                        </a:lnSpc>
                        <a:spcAft>
                          <a:spcPts val="0"/>
                        </a:spcAft>
                      </a:pPr>
                      <a:r>
                        <a:rPr lang="zh-TW" sz="2000" u="none" kern="100" dirty="0">
                          <a:solidFill>
                            <a:srgbClr val="000000"/>
                          </a:solidFill>
                          <a:latin typeface="標楷體" panose="03000509000000000000" pitchFamily="65" charset="-120"/>
                          <a:ea typeface="標楷體" panose="03000509000000000000" pitchFamily="65" charset="-120"/>
                        </a:rPr>
                        <a:t>住 宿 費</a:t>
                      </a:r>
                      <a:endParaRPr lang="zh-TW" sz="2000" u="none" kern="100" dirty="0">
                        <a:latin typeface="標楷體" panose="03000509000000000000" pitchFamily="65" charset="-120"/>
                        <a:ea typeface="標楷體" panose="03000509000000000000" pitchFamily="65" charset="-120"/>
                      </a:endParaRPr>
                    </a:p>
                    <a:p>
                      <a:pPr algn="ctr">
                        <a:lnSpc>
                          <a:spcPts val="2400"/>
                        </a:lnSpc>
                        <a:spcAft>
                          <a:spcPts val="0"/>
                        </a:spcAft>
                      </a:pPr>
                      <a:r>
                        <a:rPr lang="zh-TW" sz="2000" u="none" kern="100" dirty="0">
                          <a:solidFill>
                            <a:srgbClr val="000000"/>
                          </a:solidFill>
                          <a:latin typeface="標楷體" panose="03000509000000000000" pitchFamily="65" charset="-120"/>
                          <a:ea typeface="標楷體" panose="03000509000000000000" pitchFamily="65" charset="-120"/>
                        </a:rPr>
                        <a:t>每日上限</a:t>
                      </a:r>
                      <a:endParaRPr lang="zh-TW" sz="2000" u="none" kern="100" dirty="0">
                        <a:latin typeface="標楷體" panose="03000509000000000000" pitchFamily="65" charset="-120"/>
                        <a:ea typeface="標楷體" panose="03000509000000000000" pitchFamily="65" charset="-120"/>
                      </a:endParaRP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5600" indent="-355600" algn="ctr">
                        <a:lnSpc>
                          <a:spcPts val="2000"/>
                        </a:lnSpc>
                        <a:spcAft>
                          <a:spcPts val="0"/>
                        </a:spcAft>
                      </a:pPr>
                      <a:r>
                        <a:rPr lang="en-US" sz="2000" u="none" kern="100" dirty="0" smtClean="0">
                          <a:solidFill>
                            <a:srgbClr val="000000"/>
                          </a:solidFill>
                          <a:latin typeface="標楷體" panose="03000509000000000000" pitchFamily="65" charset="-120"/>
                          <a:ea typeface="標楷體" panose="03000509000000000000" pitchFamily="65" charset="-120"/>
                          <a:cs typeface="Times New Roman"/>
                        </a:rPr>
                        <a:t>2,400</a:t>
                      </a:r>
                      <a:endParaRPr lang="zh-TW" sz="2000" u="none" kern="100" dirty="0">
                        <a:latin typeface="標楷體" panose="03000509000000000000" pitchFamily="65" charset="-120"/>
                        <a:ea typeface="標楷體" panose="03000509000000000000" pitchFamily="65" charset="-120"/>
                        <a:cs typeface="Times New Roman"/>
                      </a:endParaRP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u="none" kern="100" dirty="0" smtClean="0">
                          <a:solidFill>
                            <a:srgbClr val="000000"/>
                          </a:solidFill>
                          <a:latin typeface="標楷體" panose="03000509000000000000" pitchFamily="65" charset="-120"/>
                          <a:ea typeface="標楷體" panose="03000509000000000000" pitchFamily="65" charset="-120"/>
                          <a:cs typeface="Times New Roman"/>
                        </a:rPr>
                        <a:t>2,000</a:t>
                      </a:r>
                      <a:endParaRPr lang="zh-TW" altLang="zh-TW" sz="1800" u="none" kern="100" dirty="0" smtClean="0">
                        <a:latin typeface="標楷體" panose="03000509000000000000" pitchFamily="65" charset="-120"/>
                        <a:ea typeface="標楷體" panose="03000509000000000000" pitchFamily="65" charset="-120"/>
                        <a:cs typeface="Times New Roman"/>
                      </a:endParaRP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45921">
                <a:tc vMerge="1">
                  <a:txBody>
                    <a:bodyPr/>
                    <a:lstStyle/>
                    <a:p>
                      <a:endParaRPr lang="zh-TW" altLang="en-US"/>
                    </a:p>
                  </a:txBody>
                  <a:tcPr/>
                </a:tc>
                <a:tc gridSpan="2">
                  <a:txBody>
                    <a:bodyPr/>
                    <a:lstStyle/>
                    <a:p>
                      <a:pPr marL="355600" indent="-355600" algn="ctr">
                        <a:lnSpc>
                          <a:spcPts val="2400"/>
                        </a:lnSpc>
                        <a:spcAft>
                          <a:spcPts val="0"/>
                        </a:spcAft>
                      </a:pPr>
                      <a:r>
                        <a:rPr lang="zh-TW" sz="2000" u="none" kern="100" dirty="0">
                          <a:solidFill>
                            <a:srgbClr val="FF0000"/>
                          </a:solidFill>
                          <a:latin typeface="標楷體" panose="03000509000000000000" pitchFamily="65" charset="-120"/>
                          <a:ea typeface="標楷體" panose="03000509000000000000" pitchFamily="65" charset="-120"/>
                        </a:rPr>
                        <a:t>檢據覈實報支</a:t>
                      </a:r>
                      <a:r>
                        <a:rPr lang="zh-TW" sz="2000" u="none" kern="100" dirty="0">
                          <a:latin typeface="標楷體" panose="03000509000000000000" pitchFamily="65" charset="-120"/>
                          <a:ea typeface="標楷體" panose="03000509000000000000" pitchFamily="65" charset="-120"/>
                        </a:rPr>
                        <a:t>。</a:t>
                      </a: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3"/>
                  </a:ext>
                </a:extLst>
              </a:tr>
              <a:tr h="720080">
                <a:tc>
                  <a:txBody>
                    <a:bodyPr/>
                    <a:lstStyle/>
                    <a:p>
                      <a:pPr algn="ctr">
                        <a:lnSpc>
                          <a:spcPts val="2400"/>
                        </a:lnSpc>
                        <a:spcAft>
                          <a:spcPts val="0"/>
                        </a:spcAft>
                      </a:pPr>
                      <a:r>
                        <a:rPr lang="zh-TW" sz="2000" u="none" kern="100" dirty="0">
                          <a:solidFill>
                            <a:srgbClr val="FF0000"/>
                          </a:solidFill>
                          <a:latin typeface="標楷體" panose="03000509000000000000" pitchFamily="65" charset="-120"/>
                          <a:ea typeface="標楷體" panose="03000509000000000000" pitchFamily="65" charset="-120"/>
                        </a:rPr>
                        <a:t>雜</a:t>
                      </a:r>
                      <a:r>
                        <a:rPr lang="en-US" sz="2000" u="none" kern="100" dirty="0">
                          <a:solidFill>
                            <a:srgbClr val="FF0000"/>
                          </a:solidFill>
                          <a:latin typeface="標楷體" panose="03000509000000000000" pitchFamily="65" charset="-120"/>
                          <a:ea typeface="標楷體" panose="03000509000000000000" pitchFamily="65" charset="-120"/>
                        </a:rPr>
                        <a:t>   </a:t>
                      </a:r>
                      <a:r>
                        <a:rPr lang="zh-TW" sz="2000" u="none" kern="100" dirty="0">
                          <a:solidFill>
                            <a:srgbClr val="FF0000"/>
                          </a:solidFill>
                          <a:latin typeface="標楷體" panose="03000509000000000000" pitchFamily="65" charset="-120"/>
                          <a:ea typeface="標楷體" panose="03000509000000000000" pitchFamily="65" charset="-120"/>
                        </a:rPr>
                        <a:t>費</a:t>
                      </a:r>
                    </a:p>
                    <a:p>
                      <a:pPr algn="ctr">
                        <a:lnSpc>
                          <a:spcPts val="2400"/>
                        </a:lnSpc>
                        <a:spcAft>
                          <a:spcPts val="0"/>
                        </a:spcAft>
                      </a:pPr>
                      <a:r>
                        <a:rPr lang="zh-TW" sz="2000" u="none" kern="100" dirty="0">
                          <a:solidFill>
                            <a:srgbClr val="000000"/>
                          </a:solidFill>
                          <a:latin typeface="標楷體" panose="03000509000000000000" pitchFamily="65" charset="-120"/>
                          <a:ea typeface="標楷體" panose="03000509000000000000" pitchFamily="65" charset="-120"/>
                        </a:rPr>
                        <a:t>每</a:t>
                      </a:r>
                      <a:r>
                        <a:rPr lang="en-US" sz="2000" u="none" kern="100" dirty="0">
                          <a:solidFill>
                            <a:srgbClr val="000000"/>
                          </a:solidFill>
                          <a:latin typeface="標楷體" panose="03000509000000000000" pitchFamily="65" charset="-120"/>
                          <a:ea typeface="標楷體" panose="03000509000000000000" pitchFamily="65" charset="-120"/>
                        </a:rPr>
                        <a:t>   </a:t>
                      </a:r>
                      <a:r>
                        <a:rPr lang="zh-TW" sz="2000" u="none" kern="100" dirty="0">
                          <a:solidFill>
                            <a:srgbClr val="000000"/>
                          </a:solidFill>
                          <a:latin typeface="標楷體" panose="03000509000000000000" pitchFamily="65" charset="-120"/>
                          <a:ea typeface="標楷體" panose="03000509000000000000" pitchFamily="65" charset="-120"/>
                        </a:rPr>
                        <a:t>日</a:t>
                      </a:r>
                      <a:endParaRPr lang="zh-TW" sz="2000" u="none" kern="100" dirty="0">
                        <a:latin typeface="標楷體" panose="03000509000000000000" pitchFamily="65" charset="-120"/>
                        <a:ea typeface="標楷體" panose="03000509000000000000" pitchFamily="65" charset="-120"/>
                      </a:endParaRP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sz="2000" u="none" kern="100" dirty="0">
                          <a:latin typeface="標楷體" panose="03000509000000000000" pitchFamily="65" charset="-120"/>
                          <a:ea typeface="標楷體" panose="03000509000000000000" pitchFamily="65" charset="-120"/>
                        </a:rPr>
                        <a:t>400</a:t>
                      </a:r>
                      <a:endParaRPr lang="zh-TW" sz="2000" u="none" kern="100" dirty="0">
                        <a:latin typeface="標楷體" panose="03000509000000000000" pitchFamily="65" charset="-120"/>
                        <a:ea typeface="標楷體" panose="03000509000000000000" pitchFamily="65" charset="-120"/>
                      </a:endParaRP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4"/>
                  </a:ext>
                </a:extLst>
              </a:tr>
            </a:tbl>
          </a:graphicData>
        </a:graphic>
      </p:graphicFrame>
      <p:sp>
        <p:nvSpPr>
          <p:cNvPr id="44033" name="Line 1"/>
          <p:cNvSpPr>
            <a:spLocks noChangeShapeType="1"/>
          </p:cNvSpPr>
          <p:nvPr/>
        </p:nvSpPr>
        <p:spPr bwMode="auto">
          <a:xfrm>
            <a:off x="251520" y="1484784"/>
            <a:ext cx="1512168" cy="165618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Tree>
  </p:cSld>
  <p:clrMapOvr>
    <a:masterClrMapping/>
  </p:clrMapOvr>
  <p:transition>
    <p:pull dir="l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latin typeface="標楷體" panose="03000509000000000000" pitchFamily="65" charset="-120"/>
                <a:ea typeface="標楷體" panose="03000509000000000000" pitchFamily="65" charset="-120"/>
              </a:rPr>
              <a:t>國內出差旅費</a:t>
            </a:r>
            <a:r>
              <a:rPr lang="en-US" altLang="zh-TW" dirty="0" smtClean="0">
                <a:latin typeface="標楷體" panose="03000509000000000000" pitchFamily="65" charset="-120"/>
                <a:ea typeface="標楷體" panose="03000509000000000000" pitchFamily="65" charset="-120"/>
              </a:rPr>
              <a:t>(3/3)--</a:t>
            </a:r>
            <a:r>
              <a:rPr lang="zh-TW" altLang="en-US" dirty="0" smtClean="0">
                <a:latin typeface="標楷體" panose="03000509000000000000" pitchFamily="65" charset="-120"/>
                <a:ea typeface="標楷體" panose="03000509000000000000" pitchFamily="65" charset="-120"/>
              </a:rPr>
              <a:t>參加訓練或講習</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lstStyle/>
          <a:p>
            <a:r>
              <a:rPr lang="zh-TW" altLang="en-US" dirty="0" smtClean="0">
                <a:latin typeface="標楷體" panose="03000509000000000000" pitchFamily="65" charset="-120"/>
                <a:ea typeface="標楷體" panose="03000509000000000000" pitchFamily="65" charset="-120"/>
              </a:rPr>
              <a:t>依「各機關派員參加國內各項訓練或講習費用補助要點」辦理。</a:t>
            </a:r>
            <a:r>
              <a:rPr lang="en-US" altLang="zh-TW" sz="2800" dirty="0" smtClean="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請至主計室網頁</a:t>
            </a:r>
            <a:r>
              <a:rPr lang="en-US" altLang="zh-TW" sz="2800" dirty="0" smtClean="0">
                <a:latin typeface="標楷體" panose="03000509000000000000" pitchFamily="65" charset="-120"/>
                <a:ea typeface="標楷體" panose="03000509000000000000" pitchFamily="65" charset="-120"/>
                <a:sym typeface="Wingdings" pitchFamily="2" charset="2"/>
              </a:rPr>
              <a:t></a:t>
            </a:r>
            <a:r>
              <a:rPr lang="zh-TW" altLang="en-US" sz="2800" dirty="0" smtClean="0">
                <a:latin typeface="標楷體" panose="03000509000000000000" pitchFamily="65" charset="-120"/>
                <a:ea typeface="標楷體" panose="03000509000000000000" pitchFamily="65" charset="-120"/>
                <a:sym typeface="Wingdings" pitchFamily="2" charset="2"/>
              </a:rPr>
              <a:t>法令規章</a:t>
            </a:r>
            <a:r>
              <a:rPr lang="en-US" altLang="zh-TW" sz="2800" dirty="0" smtClean="0">
                <a:latin typeface="標楷體" panose="03000509000000000000" pitchFamily="65" charset="-120"/>
                <a:ea typeface="標楷體" panose="03000509000000000000" pitchFamily="65" charset="-120"/>
                <a:sym typeface="Wingdings" pitchFamily="2" charset="2"/>
              </a:rPr>
              <a:t></a:t>
            </a:r>
            <a:r>
              <a:rPr lang="zh-TW" altLang="en-US" sz="2800" dirty="0" smtClean="0">
                <a:latin typeface="標楷體" panose="03000509000000000000" pitchFamily="65" charset="-120"/>
                <a:ea typeface="標楷體" panose="03000509000000000000" pitchFamily="65" charset="-120"/>
                <a:sym typeface="Wingdings" pitchFamily="2" charset="2"/>
              </a:rPr>
              <a:t>主計總處類別項下 下載查閱</a:t>
            </a:r>
            <a:r>
              <a:rPr lang="en-US" altLang="zh-TW" sz="2800" dirty="0" smtClean="0">
                <a:latin typeface="標楷體" panose="03000509000000000000" pitchFamily="65" charset="-120"/>
                <a:ea typeface="標楷體" panose="03000509000000000000" pitchFamily="65" charset="-120"/>
                <a:sym typeface="Wingdings" pitchFamily="2" charset="2"/>
              </a:rPr>
              <a:t>)</a:t>
            </a:r>
          </a:p>
          <a:p>
            <a:pPr lvl="1"/>
            <a:r>
              <a:rPr lang="zh-TW" altLang="zh-TW" sz="2400" dirty="0" smtClean="0">
                <a:latin typeface="標楷體" panose="03000509000000000000" pitchFamily="65" charset="-120"/>
                <a:ea typeface="標楷體" panose="03000509000000000000" pitchFamily="65" charset="-120"/>
              </a:rPr>
              <a:t>補助</a:t>
            </a:r>
            <a:r>
              <a:rPr lang="zh-TW" altLang="zh-TW" sz="2400" dirty="0" smtClean="0">
                <a:solidFill>
                  <a:srgbClr val="FF0000"/>
                </a:solidFill>
                <a:latin typeface="標楷體" panose="03000509000000000000" pitchFamily="65" charset="-120"/>
                <a:ea typeface="標楷體" panose="03000509000000000000" pitchFamily="65" charset="-120"/>
              </a:rPr>
              <a:t>交通費</a:t>
            </a:r>
            <a:r>
              <a:rPr lang="en-US" altLang="zh-TW" sz="2400" dirty="0" smtClean="0">
                <a:latin typeface="標楷體" panose="03000509000000000000" pitchFamily="65" charset="-120"/>
                <a:ea typeface="標楷體" panose="03000509000000000000" pitchFamily="65" charset="-120"/>
              </a:rPr>
              <a:t>(</a:t>
            </a:r>
            <a:r>
              <a:rPr lang="zh-TW" altLang="zh-TW" sz="2400" dirty="0" smtClean="0">
                <a:latin typeface="標楷體" panose="03000509000000000000" pitchFamily="65" charset="-120"/>
                <a:ea typeface="標楷體" panose="03000509000000000000" pitchFamily="65" charset="-120"/>
              </a:rPr>
              <a:t>由服務機關至訓練機構間之「起、返程日交通費」</a:t>
            </a:r>
            <a:r>
              <a:rPr lang="en-US" altLang="zh-TW" sz="2400" dirty="0" smtClean="0">
                <a:latin typeface="標楷體" panose="03000509000000000000" pitchFamily="65" charset="-120"/>
                <a:ea typeface="標楷體" panose="03000509000000000000" pitchFamily="65" charset="-120"/>
              </a:rPr>
              <a:t>)</a:t>
            </a:r>
            <a:r>
              <a:rPr lang="zh-TW" altLang="zh-TW" sz="2400" dirty="0" smtClean="0">
                <a:latin typeface="標楷體" panose="03000509000000000000" pitchFamily="65" charset="-120"/>
                <a:ea typeface="標楷體" panose="03000509000000000000" pitchFamily="65" charset="-120"/>
              </a:rPr>
              <a:t>。</a:t>
            </a:r>
            <a:endParaRPr lang="en-US" altLang="zh-TW" sz="2400" dirty="0" smtClean="0">
              <a:latin typeface="標楷體" panose="03000509000000000000" pitchFamily="65" charset="-120"/>
              <a:ea typeface="標楷體" panose="03000509000000000000" pitchFamily="65" charset="-120"/>
            </a:endParaRPr>
          </a:p>
          <a:p>
            <a:pPr lvl="1"/>
            <a:r>
              <a:rPr lang="zh-TW" altLang="zh-TW" sz="2400" dirty="0" smtClean="0">
                <a:latin typeface="標楷體" panose="03000509000000000000" pitchFamily="65" charset="-120"/>
                <a:ea typeface="標楷體" panose="03000509000000000000" pitchFamily="65" charset="-120"/>
              </a:rPr>
              <a:t>補助</a:t>
            </a:r>
            <a:r>
              <a:rPr lang="zh-TW" altLang="zh-TW" sz="2400" dirty="0" smtClean="0">
                <a:solidFill>
                  <a:srgbClr val="FF0000"/>
                </a:solidFill>
                <a:latin typeface="標楷體" panose="03000509000000000000" pitchFamily="65" charset="-120"/>
                <a:ea typeface="標楷體" panose="03000509000000000000" pitchFamily="65" charset="-120"/>
              </a:rPr>
              <a:t>住宿費</a:t>
            </a:r>
            <a:r>
              <a:rPr lang="en-US" altLang="zh-TW" sz="2400" dirty="0" smtClean="0">
                <a:latin typeface="標楷體" panose="03000509000000000000" pitchFamily="65" charset="-120"/>
                <a:ea typeface="標楷體" panose="03000509000000000000" pitchFamily="65" charset="-120"/>
              </a:rPr>
              <a:t>(</a:t>
            </a:r>
            <a:r>
              <a:rPr lang="zh-TW" altLang="zh-TW" sz="2400" dirty="0" smtClean="0">
                <a:latin typeface="標楷體" panose="03000509000000000000" pitchFamily="65" charset="-120"/>
                <a:ea typeface="標楷體" panose="03000509000000000000" pitchFamily="65" charset="-120"/>
              </a:rPr>
              <a:t>但訓練機構已提供必要之住宿，受訓人員選擇不住宿者，不予補助</a:t>
            </a:r>
            <a:r>
              <a:rPr lang="en-US" altLang="zh-TW" sz="2400" dirty="0" smtClean="0">
                <a:latin typeface="標楷體" panose="03000509000000000000" pitchFamily="65" charset="-120"/>
                <a:ea typeface="標楷體" panose="03000509000000000000" pitchFamily="65" charset="-120"/>
              </a:rPr>
              <a:t>)</a:t>
            </a:r>
            <a:r>
              <a:rPr lang="zh-TW" altLang="zh-TW" sz="2400" dirty="0" smtClean="0">
                <a:latin typeface="標楷體" panose="03000509000000000000" pitchFamily="65" charset="-120"/>
                <a:ea typeface="標楷體" panose="03000509000000000000" pitchFamily="65" charset="-120"/>
              </a:rPr>
              <a:t>。</a:t>
            </a:r>
            <a:endParaRPr lang="en-US" altLang="zh-TW" sz="2400" dirty="0" smtClean="0">
              <a:latin typeface="標楷體" panose="03000509000000000000" pitchFamily="65" charset="-120"/>
              <a:ea typeface="標楷體" panose="03000509000000000000" pitchFamily="65" charset="-120"/>
            </a:endParaRPr>
          </a:p>
          <a:p>
            <a:pPr lvl="1"/>
            <a:r>
              <a:rPr lang="zh-TW" altLang="zh-TW" sz="2400" dirty="0" smtClean="0">
                <a:solidFill>
                  <a:srgbClr val="FF0000"/>
                </a:solidFill>
                <a:latin typeface="標楷體" panose="03000509000000000000" pitchFamily="65" charset="-120"/>
                <a:ea typeface="標楷體" panose="03000509000000000000" pitchFamily="65" charset="-120"/>
              </a:rPr>
              <a:t>不補助「雜費」</a:t>
            </a:r>
            <a:r>
              <a:rPr lang="zh-TW" altLang="en-US" sz="2400" dirty="0" smtClean="0">
                <a:latin typeface="標楷體" panose="03000509000000000000" pitchFamily="65" charset="-120"/>
                <a:ea typeface="標楷體" panose="03000509000000000000" pitchFamily="65" charset="-120"/>
              </a:rPr>
              <a:t>。</a:t>
            </a:r>
            <a:endParaRPr lang="en-US" altLang="zh-TW" sz="2400" dirty="0" smtClean="0">
              <a:latin typeface="標楷體" panose="03000509000000000000" pitchFamily="65" charset="-120"/>
              <a:ea typeface="標楷體" panose="03000509000000000000" pitchFamily="65" charset="-120"/>
              <a:sym typeface="Wingdings" pitchFamily="2" charset="2"/>
            </a:endParaRPr>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47</a:t>
            </a:fld>
            <a:endParaRPr lang="zh-TW"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國外出差旅費</a:t>
            </a:r>
            <a:r>
              <a:rPr lang="en-US" altLang="zh-TW" dirty="0" smtClean="0">
                <a:latin typeface="標楷體" panose="03000509000000000000" pitchFamily="65" charset="-120"/>
                <a:ea typeface="標楷體" panose="03000509000000000000" pitchFamily="65" charset="-120"/>
              </a:rPr>
              <a:t>(1/5)</a:t>
            </a:r>
            <a:endParaRPr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a:xfrm>
            <a:off x="457200" y="1124744"/>
            <a:ext cx="7427168" cy="5733256"/>
          </a:xfrm>
        </p:spPr>
        <p:txBody>
          <a:bodyPr>
            <a:normAutofit fontScale="62500" lnSpcReduction="20000"/>
          </a:bodyPr>
          <a:lstStyle/>
          <a:p>
            <a:pPr>
              <a:lnSpc>
                <a:spcPct val="120000"/>
              </a:lnSpc>
              <a:spcBef>
                <a:spcPts val="300"/>
              </a:spcBef>
              <a:spcAft>
                <a:spcPts val="300"/>
              </a:spcAft>
            </a:pPr>
            <a:r>
              <a:rPr lang="zh-TW" altLang="en-US" dirty="0" smtClean="0">
                <a:latin typeface="標楷體" panose="03000509000000000000" pitchFamily="65" charset="-120"/>
                <a:ea typeface="標楷體" panose="03000509000000000000" pitchFamily="65" charset="-120"/>
              </a:rPr>
              <a:t>依「國外出差旅費報支要點」辦理</a:t>
            </a:r>
            <a:endParaRPr lang="en-US" altLang="zh-TW" dirty="0" smtClean="0">
              <a:latin typeface="標楷體" panose="03000509000000000000" pitchFamily="65" charset="-120"/>
              <a:ea typeface="標楷體" panose="03000509000000000000" pitchFamily="65" charset="-120"/>
            </a:endParaRPr>
          </a:p>
          <a:p>
            <a:pPr>
              <a:lnSpc>
                <a:spcPct val="120000"/>
              </a:lnSpc>
              <a:spcBef>
                <a:spcPts val="300"/>
              </a:spcBef>
              <a:spcAft>
                <a:spcPts val="300"/>
              </a:spcAft>
            </a:pPr>
            <a:r>
              <a:rPr lang="zh-TW" altLang="en-US" dirty="0" smtClean="0">
                <a:latin typeface="標楷體" panose="03000509000000000000" pitchFamily="65" charset="-120"/>
                <a:ea typeface="標楷體" panose="03000509000000000000" pitchFamily="65" charset="-120"/>
              </a:rPr>
              <a:t>應檢附文件</a:t>
            </a:r>
            <a:endParaRPr lang="en-US" altLang="zh-TW" dirty="0" smtClean="0">
              <a:latin typeface="標楷體" panose="03000509000000000000" pitchFamily="65" charset="-120"/>
              <a:ea typeface="標楷體" panose="03000509000000000000" pitchFamily="65" charset="-120"/>
            </a:endParaRPr>
          </a:p>
          <a:p>
            <a:pPr lvl="1">
              <a:lnSpc>
                <a:spcPct val="120000"/>
              </a:lnSpc>
              <a:spcBef>
                <a:spcPts val="300"/>
              </a:spcBef>
              <a:spcAft>
                <a:spcPts val="300"/>
              </a:spcAft>
            </a:pPr>
            <a:r>
              <a:rPr lang="zh-TW" altLang="en-US" dirty="0" smtClean="0">
                <a:solidFill>
                  <a:schemeClr val="tx1"/>
                </a:solidFill>
                <a:latin typeface="標楷體" panose="03000509000000000000" pitchFamily="65" charset="-120"/>
                <a:ea typeface="標楷體" panose="03000509000000000000" pitchFamily="65" charset="-120"/>
              </a:rPr>
              <a:t>公用清冊</a:t>
            </a:r>
            <a:endParaRPr lang="en-US" altLang="zh-TW" dirty="0" smtClean="0">
              <a:solidFill>
                <a:schemeClr val="tx1"/>
              </a:solidFill>
              <a:latin typeface="標楷體" panose="03000509000000000000" pitchFamily="65" charset="-120"/>
              <a:ea typeface="標楷體" panose="03000509000000000000" pitchFamily="65" charset="-120"/>
            </a:endParaRPr>
          </a:p>
          <a:p>
            <a:pPr lvl="1">
              <a:lnSpc>
                <a:spcPct val="120000"/>
              </a:lnSpc>
              <a:spcBef>
                <a:spcPts val="300"/>
              </a:spcBef>
              <a:spcAft>
                <a:spcPts val="300"/>
              </a:spcAft>
            </a:pPr>
            <a:r>
              <a:rPr lang="zh-TW" altLang="en-US" dirty="0" smtClean="0">
                <a:solidFill>
                  <a:schemeClr val="tx1"/>
                </a:solidFill>
                <a:latin typeface="標楷體" panose="03000509000000000000" pitchFamily="65" charset="-120"/>
                <a:ea typeface="標楷體" panose="03000509000000000000" pitchFamily="65" charset="-120"/>
              </a:rPr>
              <a:t>國外出差旅費報告表</a:t>
            </a:r>
            <a:endParaRPr lang="en-US" altLang="zh-TW" dirty="0" smtClean="0">
              <a:solidFill>
                <a:schemeClr val="tx1"/>
              </a:solidFill>
              <a:latin typeface="標楷體" panose="03000509000000000000" pitchFamily="65" charset="-120"/>
              <a:ea typeface="標楷體" panose="03000509000000000000" pitchFamily="65" charset="-120"/>
            </a:endParaRPr>
          </a:p>
          <a:p>
            <a:pPr lvl="1">
              <a:lnSpc>
                <a:spcPct val="120000"/>
              </a:lnSpc>
              <a:spcBef>
                <a:spcPts val="300"/>
              </a:spcBef>
              <a:spcAft>
                <a:spcPts val="300"/>
              </a:spcAft>
            </a:pPr>
            <a:r>
              <a:rPr lang="zh-TW" altLang="en-US" dirty="0" smtClean="0">
                <a:solidFill>
                  <a:schemeClr val="tx1"/>
                </a:solidFill>
                <a:latin typeface="標楷體" panose="03000509000000000000" pitchFamily="65" charset="-120"/>
                <a:ea typeface="標楷體" panose="03000509000000000000" pitchFamily="65" charset="-120"/>
              </a:rPr>
              <a:t>差假單文件：公差假單</a:t>
            </a:r>
            <a:r>
              <a:rPr lang="en-US" altLang="zh-TW" dirty="0" smtClean="0">
                <a:solidFill>
                  <a:schemeClr val="tx1"/>
                </a:solidFill>
                <a:latin typeface="標楷體" panose="03000509000000000000" pitchFamily="65" charset="-120"/>
                <a:ea typeface="標楷體" panose="03000509000000000000" pitchFamily="65" charset="-120"/>
              </a:rPr>
              <a:t>(</a:t>
            </a:r>
            <a:r>
              <a:rPr lang="zh-TW" altLang="en-US" dirty="0" smtClean="0">
                <a:solidFill>
                  <a:schemeClr val="tx1"/>
                </a:solidFill>
                <a:latin typeface="標楷體" panose="03000509000000000000" pitchFamily="65" charset="-120"/>
                <a:ea typeface="標楷體" panose="03000509000000000000" pitchFamily="65" charset="-120"/>
              </a:rPr>
              <a:t>校內教職員</a:t>
            </a:r>
            <a:r>
              <a:rPr lang="en-US" altLang="zh-TW" dirty="0" smtClean="0">
                <a:solidFill>
                  <a:schemeClr val="tx1"/>
                </a:solidFill>
                <a:latin typeface="標楷體" panose="03000509000000000000" pitchFamily="65" charset="-120"/>
                <a:ea typeface="標楷體" panose="03000509000000000000" pitchFamily="65" charset="-120"/>
              </a:rPr>
              <a:t>)</a:t>
            </a:r>
            <a:r>
              <a:rPr lang="zh-TW" altLang="en-US" dirty="0" smtClean="0">
                <a:solidFill>
                  <a:schemeClr val="tx1"/>
                </a:solidFill>
                <a:latin typeface="標楷體" panose="03000509000000000000" pitchFamily="65" charset="-120"/>
                <a:ea typeface="標楷體" panose="03000509000000000000" pitchFamily="65" charset="-120"/>
              </a:rPr>
              <a:t> 或 出差申請單</a:t>
            </a:r>
            <a:r>
              <a:rPr lang="en-US" altLang="zh-TW" dirty="0" smtClean="0">
                <a:solidFill>
                  <a:schemeClr val="tx1"/>
                </a:solidFill>
                <a:latin typeface="標楷體" panose="03000509000000000000" pitchFamily="65" charset="-120"/>
                <a:ea typeface="標楷體" panose="03000509000000000000" pitchFamily="65" charset="-120"/>
              </a:rPr>
              <a:t>(</a:t>
            </a:r>
            <a:r>
              <a:rPr lang="zh-TW" altLang="en-US" dirty="0" smtClean="0">
                <a:solidFill>
                  <a:schemeClr val="tx1"/>
                </a:solidFill>
                <a:latin typeface="標楷體" panose="03000509000000000000" pitchFamily="65" charset="-120"/>
                <a:ea typeface="標楷體" panose="03000509000000000000" pitchFamily="65" charset="-120"/>
              </a:rPr>
              <a:t>研究助理、校外人士</a:t>
            </a:r>
            <a:r>
              <a:rPr lang="en-US" altLang="zh-TW" dirty="0" smtClean="0">
                <a:solidFill>
                  <a:schemeClr val="tx1"/>
                </a:solidFill>
                <a:latin typeface="標楷體" panose="03000509000000000000" pitchFamily="65" charset="-120"/>
                <a:ea typeface="標楷體" panose="03000509000000000000" pitchFamily="65" charset="-120"/>
              </a:rPr>
              <a:t>)</a:t>
            </a:r>
          </a:p>
          <a:p>
            <a:pPr lvl="1">
              <a:lnSpc>
                <a:spcPct val="120000"/>
              </a:lnSpc>
              <a:spcBef>
                <a:spcPts val="300"/>
              </a:spcBef>
              <a:spcAft>
                <a:spcPts val="300"/>
              </a:spcAft>
            </a:pPr>
            <a:r>
              <a:rPr lang="zh-TW" altLang="en-US" dirty="0" smtClean="0">
                <a:solidFill>
                  <a:schemeClr val="tx1"/>
                </a:solidFill>
                <a:latin typeface="標楷體" panose="03000509000000000000" pitchFamily="65" charset="-120"/>
                <a:ea typeface="標楷體" panose="03000509000000000000" pitchFamily="65" charset="-120"/>
              </a:rPr>
              <a:t>交通費單據：</a:t>
            </a:r>
            <a:endParaRPr lang="en-US" altLang="zh-TW" dirty="0" smtClean="0">
              <a:solidFill>
                <a:schemeClr val="tx1"/>
              </a:solidFill>
              <a:latin typeface="標楷體" panose="03000509000000000000" pitchFamily="65" charset="-120"/>
              <a:ea typeface="標楷體" panose="03000509000000000000" pitchFamily="65" charset="-120"/>
            </a:endParaRPr>
          </a:p>
          <a:p>
            <a:pPr lvl="2">
              <a:lnSpc>
                <a:spcPct val="120000"/>
              </a:lnSpc>
              <a:spcBef>
                <a:spcPts val="300"/>
              </a:spcBef>
              <a:spcAft>
                <a:spcPts val="300"/>
              </a:spcAft>
            </a:pPr>
            <a:r>
              <a:rPr lang="zh-TW" altLang="en-US" dirty="0" smtClean="0">
                <a:latin typeface="標楷體" panose="03000509000000000000" pitchFamily="65" charset="-120"/>
                <a:ea typeface="標楷體" panose="03000509000000000000" pitchFamily="65" charset="-120"/>
              </a:rPr>
              <a:t>機票費</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以下</a:t>
            </a:r>
            <a:r>
              <a:rPr lang="en-US" altLang="zh-TW" dirty="0" smtClean="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項皆須檢附</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lvl="3">
              <a:lnSpc>
                <a:spcPct val="120000"/>
              </a:lnSpc>
              <a:spcBef>
                <a:spcPts val="300"/>
              </a:spcBef>
              <a:spcAft>
                <a:spcPts val="300"/>
              </a:spcAft>
            </a:pPr>
            <a:r>
              <a:rPr lang="zh-TW" altLang="zh-TW" dirty="0" smtClean="0">
                <a:solidFill>
                  <a:schemeClr val="tx1"/>
                </a:solidFill>
                <a:latin typeface="標楷體" panose="03000509000000000000" pitchFamily="65" charset="-120"/>
                <a:ea typeface="標楷體" panose="03000509000000000000" pitchFamily="65" charset="-120"/>
              </a:rPr>
              <a:t>機票票根或電子機票</a:t>
            </a:r>
            <a:r>
              <a:rPr lang="zh-TW" altLang="en-US" dirty="0">
                <a:solidFill>
                  <a:schemeClr val="tx1"/>
                </a:solidFill>
                <a:latin typeface="標楷體" panose="03000509000000000000" pitchFamily="65" charset="-120"/>
                <a:ea typeface="標楷體" panose="03000509000000000000" pitchFamily="65" charset="-120"/>
              </a:rPr>
              <a:t>或其他足資證明行程之文件</a:t>
            </a:r>
            <a:endParaRPr lang="en-US" altLang="zh-TW" dirty="0" smtClean="0">
              <a:solidFill>
                <a:schemeClr val="tx1"/>
              </a:solidFill>
              <a:latin typeface="標楷體" panose="03000509000000000000" pitchFamily="65" charset="-120"/>
              <a:ea typeface="標楷體" panose="03000509000000000000" pitchFamily="65" charset="-120"/>
            </a:endParaRPr>
          </a:p>
          <a:p>
            <a:pPr lvl="3">
              <a:lnSpc>
                <a:spcPct val="120000"/>
              </a:lnSpc>
              <a:spcBef>
                <a:spcPts val="300"/>
              </a:spcBef>
              <a:spcAft>
                <a:spcPts val="300"/>
              </a:spcAft>
            </a:pPr>
            <a:r>
              <a:rPr lang="zh-TW" altLang="zh-TW" dirty="0" smtClean="0">
                <a:solidFill>
                  <a:schemeClr val="tx1"/>
                </a:solidFill>
                <a:latin typeface="標楷體" panose="03000509000000000000" pitchFamily="65" charset="-120"/>
                <a:ea typeface="標楷體" panose="03000509000000000000" pitchFamily="65" charset="-120"/>
              </a:rPr>
              <a:t>國際線航空機票購票證明單或旅行業代收轉付收據或其他足資證明支付票款之文件</a:t>
            </a:r>
            <a:endParaRPr lang="en-US" altLang="zh-TW" dirty="0" smtClean="0">
              <a:solidFill>
                <a:schemeClr val="tx1"/>
              </a:solidFill>
              <a:latin typeface="標楷體" panose="03000509000000000000" pitchFamily="65" charset="-120"/>
              <a:ea typeface="標楷體" panose="03000509000000000000" pitchFamily="65" charset="-120"/>
            </a:endParaRPr>
          </a:p>
          <a:p>
            <a:pPr lvl="3">
              <a:lnSpc>
                <a:spcPct val="120000"/>
              </a:lnSpc>
              <a:spcBef>
                <a:spcPts val="300"/>
              </a:spcBef>
              <a:spcAft>
                <a:spcPts val="300"/>
              </a:spcAft>
            </a:pPr>
            <a:r>
              <a:rPr lang="zh-TW" altLang="zh-TW" dirty="0" smtClean="0">
                <a:solidFill>
                  <a:schemeClr val="tx1"/>
                </a:solidFill>
                <a:latin typeface="標楷體" panose="03000509000000000000" pitchFamily="65" charset="-120"/>
                <a:ea typeface="標楷體" panose="03000509000000000000" pitchFamily="65" charset="-120"/>
              </a:rPr>
              <a:t>登機證存根或足資證明出國事實之護照影本或航空公司所開立之搭機證明</a:t>
            </a:r>
            <a:endParaRPr lang="en-US" altLang="zh-TW" dirty="0" smtClean="0">
              <a:solidFill>
                <a:schemeClr val="tx1"/>
              </a:solidFill>
              <a:latin typeface="標楷體" panose="03000509000000000000" pitchFamily="65" charset="-120"/>
              <a:ea typeface="標楷體" panose="03000509000000000000" pitchFamily="65" charset="-120"/>
            </a:endParaRPr>
          </a:p>
          <a:p>
            <a:pPr lvl="2">
              <a:lnSpc>
                <a:spcPct val="120000"/>
              </a:lnSpc>
              <a:spcBef>
                <a:spcPts val="300"/>
              </a:spcBef>
              <a:spcAft>
                <a:spcPts val="300"/>
              </a:spcAft>
            </a:pPr>
            <a:r>
              <a:rPr lang="zh-TW" altLang="en-US" dirty="0" smtClean="0">
                <a:latin typeface="標楷體" panose="03000509000000000000" pitchFamily="65" charset="-120"/>
                <a:ea typeface="標楷體" panose="03000509000000000000" pitchFamily="65" charset="-120"/>
              </a:rPr>
              <a:t>其他交通費：原始單據或旅行業代收轉付收據</a:t>
            </a:r>
            <a:endParaRPr lang="en-US" altLang="zh-TW" dirty="0" smtClean="0">
              <a:latin typeface="標楷體" panose="03000509000000000000" pitchFamily="65" charset="-120"/>
              <a:ea typeface="標楷體" panose="03000509000000000000" pitchFamily="65" charset="-120"/>
            </a:endParaRPr>
          </a:p>
          <a:p>
            <a:pPr lvl="1">
              <a:lnSpc>
                <a:spcPct val="120000"/>
              </a:lnSpc>
              <a:spcBef>
                <a:spcPts val="300"/>
              </a:spcBef>
              <a:spcAft>
                <a:spcPts val="300"/>
              </a:spcAft>
            </a:pPr>
            <a:r>
              <a:rPr lang="zh-TW" altLang="en-US" dirty="0" smtClean="0">
                <a:solidFill>
                  <a:schemeClr val="tx1"/>
                </a:solidFill>
                <a:latin typeface="標楷體" panose="03000509000000000000" pitchFamily="65" charset="-120"/>
                <a:ea typeface="標楷體" panose="03000509000000000000" pitchFamily="65" charset="-120"/>
              </a:rPr>
              <a:t>註冊費單據</a:t>
            </a:r>
            <a:r>
              <a:rPr lang="en-US" altLang="zh-TW" dirty="0" smtClean="0">
                <a:solidFill>
                  <a:schemeClr val="tx1"/>
                </a:solidFill>
                <a:latin typeface="標楷體" panose="03000509000000000000" pitchFamily="65" charset="-120"/>
                <a:ea typeface="標楷體" panose="03000509000000000000" pitchFamily="65" charset="-120"/>
              </a:rPr>
              <a:t>(</a:t>
            </a:r>
            <a:r>
              <a:rPr lang="zh-TW" altLang="en-US" dirty="0" smtClean="0">
                <a:solidFill>
                  <a:schemeClr val="tx1"/>
                </a:solidFill>
                <a:latin typeface="標楷體" panose="03000509000000000000" pitchFamily="65" charset="-120"/>
                <a:ea typeface="標楷體" panose="03000509000000000000" pitchFamily="65" charset="-120"/>
              </a:rPr>
              <a:t>若未能取得正式收據，請併附支出證明單</a:t>
            </a:r>
            <a:r>
              <a:rPr lang="en-US" altLang="zh-TW" dirty="0" smtClean="0">
                <a:solidFill>
                  <a:schemeClr val="tx1"/>
                </a:solidFill>
                <a:latin typeface="標楷體" panose="03000509000000000000" pitchFamily="65" charset="-120"/>
                <a:ea typeface="標楷體" panose="03000509000000000000" pitchFamily="65" charset="-120"/>
              </a:rPr>
              <a:t>)</a:t>
            </a:r>
          </a:p>
          <a:p>
            <a:pPr lvl="1">
              <a:lnSpc>
                <a:spcPct val="120000"/>
              </a:lnSpc>
              <a:spcBef>
                <a:spcPts val="300"/>
              </a:spcBef>
              <a:spcAft>
                <a:spcPts val="300"/>
              </a:spcAft>
            </a:pPr>
            <a:r>
              <a:rPr lang="zh-TW" altLang="en-US" dirty="0" smtClean="0">
                <a:solidFill>
                  <a:schemeClr val="tx1"/>
                </a:solidFill>
                <a:latin typeface="標楷體" panose="03000509000000000000" pitchFamily="65" charset="-120"/>
                <a:ea typeface="標楷體" panose="03000509000000000000" pitchFamily="65" charset="-120"/>
              </a:rPr>
              <a:t>保險費單據</a:t>
            </a:r>
            <a:r>
              <a:rPr lang="en-US" altLang="zh-TW" sz="2200" dirty="0" smtClean="0">
                <a:solidFill>
                  <a:schemeClr val="tx1"/>
                </a:solidFill>
                <a:latin typeface="標楷體" panose="03000509000000000000" pitchFamily="65" charset="-120"/>
                <a:ea typeface="標楷體" panose="03000509000000000000" pitchFamily="65" charset="-120"/>
              </a:rPr>
              <a:t>(</a:t>
            </a:r>
            <a:r>
              <a:rPr lang="zh-TW" altLang="en-US" sz="2200" dirty="0" smtClean="0">
                <a:solidFill>
                  <a:schemeClr val="tx1"/>
                </a:solidFill>
                <a:latin typeface="標楷體" panose="03000509000000000000" pitchFamily="65" charset="-120"/>
                <a:ea typeface="標楷體" panose="03000509000000000000" pitchFamily="65" charset="-120"/>
              </a:rPr>
              <a:t>以「因公赴國外出差或返國述職人員綜合保險」共同供應契約保險費率表之保費為限</a:t>
            </a:r>
            <a:r>
              <a:rPr lang="en-US" altLang="zh-TW" sz="2200" dirty="0" smtClean="0">
                <a:solidFill>
                  <a:schemeClr val="tx1"/>
                </a:solidFill>
                <a:latin typeface="標楷體" panose="03000509000000000000" pitchFamily="65" charset="-120"/>
                <a:ea typeface="標楷體" panose="03000509000000000000" pitchFamily="65" charset="-120"/>
              </a:rPr>
              <a:t>)</a:t>
            </a:r>
          </a:p>
          <a:p>
            <a:pPr lvl="1">
              <a:lnSpc>
                <a:spcPct val="120000"/>
              </a:lnSpc>
              <a:spcBef>
                <a:spcPts val="300"/>
              </a:spcBef>
              <a:spcAft>
                <a:spcPts val="300"/>
              </a:spcAft>
            </a:pPr>
            <a:r>
              <a:rPr lang="zh-TW" altLang="en-US" dirty="0" smtClean="0">
                <a:solidFill>
                  <a:schemeClr val="tx1"/>
                </a:solidFill>
                <a:latin typeface="標楷體" panose="03000509000000000000" pitchFamily="65" charset="-120"/>
                <a:ea typeface="標楷體" panose="03000509000000000000" pitchFamily="65" charset="-120"/>
              </a:rPr>
              <a:t>匯率文件：外匯兌換水單 或 出國前一天（如遇假日往前順推）臺灣銀行</a:t>
            </a:r>
            <a:r>
              <a:rPr lang="en-US" altLang="zh-TW" dirty="0" smtClean="0">
                <a:solidFill>
                  <a:schemeClr val="tx1"/>
                </a:solidFill>
                <a:latin typeface="標楷體" panose="03000509000000000000" pitchFamily="65" charset="-120"/>
                <a:ea typeface="標楷體" panose="03000509000000000000" pitchFamily="65" charset="-120"/>
              </a:rPr>
              <a:t>『</a:t>
            </a:r>
            <a:r>
              <a:rPr lang="zh-TW" altLang="en-US" dirty="0" smtClean="0">
                <a:solidFill>
                  <a:schemeClr val="tx1"/>
                </a:solidFill>
                <a:latin typeface="標楷體" panose="03000509000000000000" pitchFamily="65" charset="-120"/>
                <a:ea typeface="標楷體" panose="03000509000000000000" pitchFamily="65" charset="-120"/>
              </a:rPr>
              <a:t>即期</a:t>
            </a:r>
            <a:r>
              <a:rPr lang="en-US" altLang="zh-TW" dirty="0" smtClean="0">
                <a:solidFill>
                  <a:schemeClr val="tx1"/>
                </a:solidFill>
                <a:latin typeface="標楷體" panose="03000509000000000000" pitchFamily="65" charset="-120"/>
                <a:ea typeface="標楷體" panose="03000509000000000000" pitchFamily="65" charset="-120"/>
              </a:rPr>
              <a:t>』『</a:t>
            </a:r>
            <a:r>
              <a:rPr lang="zh-TW" altLang="en-US" dirty="0" smtClean="0">
                <a:solidFill>
                  <a:schemeClr val="tx1"/>
                </a:solidFill>
                <a:latin typeface="標楷體" panose="03000509000000000000" pitchFamily="65" charset="-120"/>
                <a:ea typeface="標楷體" panose="03000509000000000000" pitchFamily="65" charset="-120"/>
              </a:rPr>
              <a:t>賣出</a:t>
            </a:r>
            <a:r>
              <a:rPr lang="en-US" altLang="zh-TW" dirty="0" smtClean="0">
                <a:solidFill>
                  <a:schemeClr val="tx1"/>
                </a:solidFill>
                <a:latin typeface="標楷體" panose="03000509000000000000" pitchFamily="65" charset="-120"/>
                <a:ea typeface="標楷體" panose="03000509000000000000" pitchFamily="65" charset="-120"/>
              </a:rPr>
              <a:t>』</a:t>
            </a:r>
            <a:r>
              <a:rPr lang="zh-TW" altLang="en-US" dirty="0" smtClean="0">
                <a:solidFill>
                  <a:schemeClr val="tx1"/>
                </a:solidFill>
                <a:latin typeface="標楷體" panose="03000509000000000000" pitchFamily="65" charset="-120"/>
                <a:ea typeface="標楷體" panose="03000509000000000000" pitchFamily="65" charset="-120"/>
              </a:rPr>
              <a:t>匯率查詢頁面</a:t>
            </a:r>
          </a:p>
          <a:p>
            <a:pPr lvl="1">
              <a:lnSpc>
                <a:spcPct val="120000"/>
              </a:lnSpc>
              <a:spcBef>
                <a:spcPts val="300"/>
              </a:spcBef>
              <a:spcAft>
                <a:spcPts val="300"/>
              </a:spcAft>
            </a:pPr>
            <a:r>
              <a:rPr lang="zh-TW" altLang="en-US" dirty="0" smtClean="0">
                <a:solidFill>
                  <a:schemeClr val="tx1"/>
                </a:solidFill>
                <a:latin typeface="標楷體" panose="03000509000000000000" pitchFamily="65" charset="-120"/>
                <a:ea typeface="標楷體" panose="03000509000000000000" pitchFamily="65" charset="-120"/>
              </a:rPr>
              <a:t>因公出國人員搭乘外國籍航空班機申請書</a:t>
            </a:r>
            <a:r>
              <a:rPr lang="en-US" altLang="zh-TW" dirty="0" smtClean="0">
                <a:solidFill>
                  <a:schemeClr val="tx1"/>
                </a:solidFill>
                <a:latin typeface="標楷體" panose="03000509000000000000" pitchFamily="65" charset="-120"/>
                <a:ea typeface="標楷體" panose="03000509000000000000" pitchFamily="65" charset="-120"/>
              </a:rPr>
              <a:t>(</a:t>
            </a:r>
            <a:r>
              <a:rPr lang="zh-TW" altLang="en-US" dirty="0" smtClean="0">
                <a:solidFill>
                  <a:schemeClr val="tx1"/>
                </a:solidFill>
                <a:latin typeface="標楷體" panose="03000509000000000000" pitchFamily="65" charset="-120"/>
                <a:ea typeface="標楷體" panose="03000509000000000000" pitchFamily="65" charset="-120"/>
              </a:rPr>
              <a:t>未搭本國籍航空者</a:t>
            </a:r>
            <a:r>
              <a:rPr lang="en-US" altLang="zh-TW" dirty="0" smtClean="0">
                <a:solidFill>
                  <a:schemeClr val="tx1"/>
                </a:solidFill>
                <a:latin typeface="標楷體" panose="03000509000000000000" pitchFamily="65" charset="-120"/>
                <a:ea typeface="標楷體" panose="03000509000000000000" pitchFamily="65" charset="-120"/>
              </a:rPr>
              <a:t>)</a:t>
            </a:r>
            <a:endParaRPr lang="zh-TW" altLang="en-US" dirty="0" smtClean="0">
              <a:solidFill>
                <a:schemeClr val="tx1"/>
              </a:solidFill>
              <a:latin typeface="標楷體" panose="03000509000000000000" pitchFamily="65" charset="-120"/>
              <a:ea typeface="標楷體" panose="03000509000000000000" pitchFamily="65" charset="-120"/>
            </a:endParaRPr>
          </a:p>
          <a:p>
            <a:pPr lvl="1">
              <a:lnSpc>
                <a:spcPct val="120000"/>
              </a:lnSpc>
              <a:spcBef>
                <a:spcPts val="300"/>
              </a:spcBef>
              <a:spcAft>
                <a:spcPts val="300"/>
              </a:spcAft>
            </a:pPr>
            <a:r>
              <a:rPr lang="zh-TW" altLang="en-US" dirty="0" smtClean="0">
                <a:solidFill>
                  <a:schemeClr val="tx1"/>
                </a:solidFill>
                <a:latin typeface="標楷體" panose="03000509000000000000" pitchFamily="65" charset="-120"/>
                <a:ea typeface="標楷體" panose="03000509000000000000" pitchFamily="65" charset="-120"/>
              </a:rPr>
              <a:t>科技部計畫出席國際會議，請檢附出席並</a:t>
            </a:r>
            <a:r>
              <a:rPr lang="zh-TW" altLang="en-US" u="sng" dirty="0" smtClean="0">
                <a:solidFill>
                  <a:schemeClr val="tx1"/>
                </a:solidFill>
                <a:latin typeface="標楷體" panose="03000509000000000000" pitchFamily="65" charset="-120"/>
                <a:ea typeface="標楷體" panose="03000509000000000000" pitchFamily="65" charset="-120"/>
              </a:rPr>
              <a:t>發表研究成果論文</a:t>
            </a:r>
            <a:r>
              <a:rPr lang="zh-TW" altLang="en-US" dirty="0" smtClean="0">
                <a:solidFill>
                  <a:schemeClr val="tx1"/>
                </a:solidFill>
                <a:latin typeface="標楷體" panose="03000509000000000000" pitchFamily="65" charset="-120"/>
                <a:ea typeface="標楷體" panose="03000509000000000000" pitchFamily="65" charset="-120"/>
              </a:rPr>
              <a:t>、</a:t>
            </a:r>
            <a:r>
              <a:rPr lang="zh-TW" altLang="en-US" u="sng" dirty="0" smtClean="0">
                <a:solidFill>
                  <a:schemeClr val="tx1"/>
                </a:solidFill>
                <a:latin typeface="標楷體" panose="03000509000000000000" pitchFamily="65" charset="-120"/>
                <a:ea typeface="標楷體" panose="03000509000000000000" pitchFamily="65" charset="-120"/>
              </a:rPr>
              <a:t>專題演講</a:t>
            </a:r>
            <a:r>
              <a:rPr lang="zh-TW" altLang="en-US" dirty="0" smtClean="0">
                <a:solidFill>
                  <a:schemeClr val="tx1"/>
                </a:solidFill>
                <a:latin typeface="標楷體" panose="03000509000000000000" pitchFamily="65" charset="-120"/>
                <a:ea typeface="標楷體" panose="03000509000000000000" pitchFamily="65" charset="-120"/>
              </a:rPr>
              <a:t>或</a:t>
            </a:r>
            <a:r>
              <a:rPr lang="zh-TW" altLang="en-US" u="sng" dirty="0" smtClean="0">
                <a:solidFill>
                  <a:schemeClr val="tx1"/>
                </a:solidFill>
                <a:latin typeface="標楷體" panose="03000509000000000000" pitchFamily="65" charset="-120"/>
                <a:ea typeface="標楷體" panose="03000509000000000000" pitchFamily="65" charset="-120"/>
              </a:rPr>
              <a:t>擔任會議主持人</a:t>
            </a:r>
            <a:r>
              <a:rPr lang="zh-TW" altLang="en-US" dirty="0" smtClean="0">
                <a:solidFill>
                  <a:schemeClr val="tx1"/>
                </a:solidFill>
                <a:latin typeface="標楷體" panose="03000509000000000000" pitchFamily="65" charset="-120"/>
                <a:ea typeface="標楷體" panose="03000509000000000000" pitchFamily="65" charset="-120"/>
              </a:rPr>
              <a:t>三者之一的證明文件。</a:t>
            </a:r>
            <a:endParaRPr lang="en-US" altLang="zh-TW" dirty="0" smtClean="0">
              <a:solidFill>
                <a:schemeClr val="tx1"/>
              </a:solidFill>
              <a:latin typeface="標楷體" panose="03000509000000000000" pitchFamily="65" charset="-120"/>
              <a:ea typeface="標楷體" panose="03000509000000000000" pitchFamily="65" charset="-120"/>
            </a:endParaRPr>
          </a:p>
          <a:p>
            <a:pPr lvl="1">
              <a:lnSpc>
                <a:spcPct val="120000"/>
              </a:lnSpc>
              <a:spcBef>
                <a:spcPts val="300"/>
              </a:spcBef>
              <a:spcAft>
                <a:spcPts val="300"/>
              </a:spcAft>
            </a:pPr>
            <a:r>
              <a:rPr lang="zh-TW" altLang="en-US" dirty="0" smtClean="0">
                <a:solidFill>
                  <a:schemeClr val="tx1"/>
                </a:solidFill>
                <a:latin typeface="標楷體" panose="03000509000000000000" pitchFamily="65" charset="-120"/>
                <a:ea typeface="標楷體" panose="03000509000000000000" pitchFamily="65" charset="-120"/>
              </a:rPr>
              <a:t>如曾辦理計畫變更，請檢附奉核後之變更申請表影本。</a:t>
            </a:r>
            <a:endParaRPr lang="zh-TW" altLang="en-US" dirty="0">
              <a:solidFill>
                <a:schemeClr val="tx1"/>
              </a:solidFill>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48</a:t>
            </a:fld>
            <a:endParaRPr lang="zh-TW" alt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國外出差旅費</a:t>
            </a:r>
            <a:r>
              <a:rPr lang="en-US" altLang="zh-TW" dirty="0" smtClean="0">
                <a:latin typeface="標楷體" panose="03000509000000000000" pitchFamily="65" charset="-120"/>
                <a:ea typeface="標楷體" panose="03000509000000000000" pitchFamily="65" charset="-120"/>
              </a:rPr>
              <a:t>(2/5)--</a:t>
            </a:r>
            <a:r>
              <a:rPr lang="zh-TW" altLang="en-US" dirty="0" smtClean="0">
                <a:latin typeface="標楷體" panose="03000509000000000000" pitchFamily="65" charset="-120"/>
                <a:ea typeface="標楷體" panose="03000509000000000000" pitchFamily="65" charset="-120"/>
              </a:rPr>
              <a:t>交通費</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57200" y="1340768"/>
            <a:ext cx="7239000" cy="5328592"/>
          </a:xfrm>
        </p:spPr>
        <p:txBody>
          <a:bodyPr>
            <a:normAutofit fontScale="62500" lnSpcReduction="20000"/>
          </a:bodyPr>
          <a:lstStyle/>
          <a:p>
            <a:pPr>
              <a:lnSpc>
                <a:spcPct val="110000"/>
              </a:lnSpc>
              <a:spcBef>
                <a:spcPts val="300"/>
              </a:spcBef>
              <a:spcAft>
                <a:spcPts val="300"/>
              </a:spcAft>
            </a:pPr>
            <a:r>
              <a:rPr lang="zh-TW" altLang="en-US" dirty="0" smtClean="0">
                <a:latin typeface="標楷體" panose="03000509000000000000" pitchFamily="65" charset="-120"/>
                <a:ea typeface="標楷體" panose="03000509000000000000" pitchFamily="65" charset="-120"/>
              </a:rPr>
              <a:t>搭乘飛機、船舶及長途大眾陸運工具所需費用。</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搭乘分有等級之飛機、船舶及長途大眾陸運工具：</a:t>
            </a:r>
          </a:p>
          <a:p>
            <a:pPr lvl="1">
              <a:lnSpc>
                <a:spcPct val="110000"/>
              </a:lnSpc>
              <a:spcBef>
                <a:spcPts val="300"/>
              </a:spcBef>
              <a:spcAft>
                <a:spcPts val="300"/>
              </a:spcAft>
            </a:pPr>
            <a:r>
              <a:rPr lang="zh-TW" altLang="zh-TW" dirty="0" smtClean="0">
                <a:latin typeface="標楷體" panose="03000509000000000000" pitchFamily="65" charset="-120"/>
                <a:ea typeface="標楷體" panose="03000509000000000000" pitchFamily="65" charset="-120"/>
              </a:rPr>
              <a:t>部長級人員、特使，得乘坐頭等座</a:t>
            </a:r>
            <a:r>
              <a:rPr lang="en-US" altLang="zh-TW" dirty="0" smtClean="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艙</a:t>
            </a:r>
            <a:r>
              <a:rPr lang="en-US" altLang="zh-TW" dirty="0" smtClean="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位。</a:t>
            </a:r>
            <a:endParaRPr lang="en-US" altLang="zh-TW" dirty="0" smtClean="0">
              <a:latin typeface="標楷體" panose="03000509000000000000" pitchFamily="65" charset="-120"/>
              <a:ea typeface="標楷體" panose="03000509000000000000" pitchFamily="65" charset="-120"/>
            </a:endParaRPr>
          </a:p>
          <a:p>
            <a:pPr lvl="1">
              <a:lnSpc>
                <a:spcPct val="110000"/>
              </a:lnSpc>
              <a:spcBef>
                <a:spcPts val="300"/>
              </a:spcBef>
              <a:spcAft>
                <a:spcPts val="300"/>
              </a:spcAft>
            </a:pPr>
            <a:r>
              <a:rPr lang="zh-TW" altLang="zh-TW" dirty="0" smtClean="0">
                <a:latin typeface="標楷體" panose="03000509000000000000" pitchFamily="65" charset="-120"/>
                <a:ea typeface="標楷體" panose="03000509000000000000" pitchFamily="65" charset="-120"/>
              </a:rPr>
              <a:t>次長級人員、大使、駐外代表、公使、其他特任</a:t>
            </a:r>
            <a:r>
              <a:rPr lang="en-US" altLang="zh-TW" dirty="0" smtClean="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派</a:t>
            </a:r>
            <a:r>
              <a:rPr lang="en-US" altLang="zh-TW" dirty="0" smtClean="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人員</a:t>
            </a:r>
            <a:r>
              <a:rPr lang="zh-TW" altLang="en-US" dirty="0" smtClean="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簡任第十二職等以上領有各該職等全額主管加給人員，得乘坐商務或相當之座</a:t>
            </a:r>
            <a:r>
              <a:rPr lang="en-US" altLang="zh-TW" dirty="0" smtClean="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艙</a:t>
            </a:r>
            <a:r>
              <a:rPr lang="en-US" altLang="zh-TW" dirty="0" smtClean="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位</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lvl="1">
              <a:lnSpc>
                <a:spcPct val="110000"/>
              </a:lnSpc>
              <a:spcBef>
                <a:spcPts val="300"/>
              </a:spcBef>
              <a:spcAft>
                <a:spcPts val="300"/>
              </a:spcAft>
            </a:pPr>
            <a:r>
              <a:rPr lang="zh-TW" altLang="zh-TW" dirty="0" smtClean="0">
                <a:latin typeface="標楷體" panose="03000509000000000000" pitchFamily="65" charset="-120"/>
                <a:ea typeface="標楷體" panose="03000509000000000000" pitchFamily="65" charset="-120"/>
              </a:rPr>
              <a:t>其餘人員乘坐</a:t>
            </a:r>
            <a:r>
              <a:rPr lang="zh-TW" altLang="zh-TW" dirty="0" smtClean="0">
                <a:solidFill>
                  <a:srgbClr val="FF0000"/>
                </a:solidFill>
                <a:latin typeface="標楷體" panose="03000509000000000000" pitchFamily="65" charset="-120"/>
                <a:ea typeface="標楷體" panose="03000509000000000000" pitchFamily="65" charset="-120"/>
              </a:rPr>
              <a:t>經濟</a:t>
            </a:r>
            <a:r>
              <a:rPr lang="en-US" altLang="zh-TW" dirty="0" smtClean="0">
                <a:solidFill>
                  <a:srgbClr val="FF0000"/>
                </a:solidFill>
                <a:latin typeface="標楷體" panose="03000509000000000000" pitchFamily="65" charset="-120"/>
                <a:ea typeface="標楷體" panose="03000509000000000000" pitchFamily="65" charset="-120"/>
              </a:rPr>
              <a:t>(</a:t>
            </a:r>
            <a:r>
              <a:rPr lang="zh-TW" altLang="zh-TW" dirty="0" smtClean="0">
                <a:solidFill>
                  <a:srgbClr val="FF0000"/>
                </a:solidFill>
                <a:latin typeface="標楷體" panose="03000509000000000000" pitchFamily="65" charset="-120"/>
                <a:ea typeface="標楷體" panose="03000509000000000000" pitchFamily="65" charset="-120"/>
              </a:rPr>
              <a:t>標準</a:t>
            </a:r>
            <a:r>
              <a:rPr lang="en-US" altLang="zh-TW" dirty="0" smtClean="0">
                <a:solidFill>
                  <a:srgbClr val="FF0000"/>
                </a:solidFill>
                <a:latin typeface="標楷體" panose="03000509000000000000" pitchFamily="65" charset="-120"/>
                <a:ea typeface="標楷體" panose="03000509000000000000" pitchFamily="65" charset="-120"/>
              </a:rPr>
              <a:t>)</a:t>
            </a:r>
            <a:r>
              <a:rPr lang="zh-TW" altLang="zh-TW" dirty="0" smtClean="0">
                <a:solidFill>
                  <a:srgbClr val="FF0000"/>
                </a:solidFill>
                <a:latin typeface="標楷體" panose="03000509000000000000" pitchFamily="65" charset="-120"/>
                <a:ea typeface="標楷體" panose="03000509000000000000" pitchFamily="65" charset="-120"/>
              </a:rPr>
              <a:t>座</a:t>
            </a:r>
            <a:r>
              <a:rPr lang="en-US" altLang="zh-TW" dirty="0" smtClean="0">
                <a:solidFill>
                  <a:srgbClr val="FF0000"/>
                </a:solidFill>
                <a:latin typeface="標楷體" panose="03000509000000000000" pitchFamily="65" charset="-120"/>
                <a:ea typeface="標楷體" panose="03000509000000000000" pitchFamily="65" charset="-120"/>
              </a:rPr>
              <a:t>(</a:t>
            </a:r>
            <a:r>
              <a:rPr lang="zh-TW" altLang="zh-TW" dirty="0" smtClean="0">
                <a:solidFill>
                  <a:srgbClr val="FF0000"/>
                </a:solidFill>
                <a:latin typeface="標楷體" panose="03000509000000000000" pitchFamily="65" charset="-120"/>
                <a:ea typeface="標楷體" panose="03000509000000000000" pitchFamily="65" charset="-120"/>
              </a:rPr>
              <a:t>艙</a:t>
            </a:r>
            <a:r>
              <a:rPr lang="en-US" altLang="zh-TW" dirty="0" smtClean="0">
                <a:solidFill>
                  <a:srgbClr val="FF0000"/>
                </a:solidFill>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位</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a:lnSpc>
                <a:spcPct val="110000"/>
              </a:lnSpc>
              <a:spcBef>
                <a:spcPts val="300"/>
              </a:spcBef>
              <a:spcAft>
                <a:spcPts val="300"/>
              </a:spcAft>
            </a:pPr>
            <a:r>
              <a:rPr lang="en-US" altLang="zh-TW" dirty="0" smtClean="0">
                <a:latin typeface="標楷體" panose="03000509000000000000" pitchFamily="65" charset="-120"/>
                <a:ea typeface="標楷體" panose="03000509000000000000" pitchFamily="65" charset="-120"/>
              </a:rPr>
              <a:t>Q</a:t>
            </a:r>
            <a:r>
              <a:rPr lang="zh-TW" altLang="en-US" dirty="0" smtClean="0">
                <a:latin typeface="標楷體" panose="03000509000000000000" pitchFamily="65" charset="-120"/>
                <a:ea typeface="標楷體" panose="03000509000000000000" pitchFamily="65" charset="-120"/>
              </a:rPr>
              <a:t>：依規定</a:t>
            </a:r>
            <a:r>
              <a:rPr lang="zh-TW" altLang="zh-TW" dirty="0" smtClean="0">
                <a:latin typeface="標楷體" panose="03000509000000000000" pitchFamily="65" charset="-120"/>
                <a:ea typeface="標楷體" panose="03000509000000000000" pitchFamily="65" charset="-120"/>
              </a:rPr>
              <a:t>出國應搭乘經濟（標準）座（艙）位者，可否報支豪華經濟艙</a:t>
            </a:r>
            <a:r>
              <a:rPr lang="en-US" altLang="zh-TW" dirty="0" smtClean="0">
                <a:latin typeface="標楷體" panose="03000509000000000000" pitchFamily="65" charset="-120"/>
                <a:ea typeface="標楷體" panose="03000509000000000000" pitchFamily="65" charset="-120"/>
              </a:rPr>
              <a:t>?</a:t>
            </a:r>
          </a:p>
          <a:p>
            <a:pPr lvl="1">
              <a:lnSpc>
                <a:spcPct val="110000"/>
              </a:lnSpc>
              <a:spcBef>
                <a:spcPts val="300"/>
              </a:spcBef>
              <a:spcAft>
                <a:spcPts val="300"/>
              </a:spcAft>
            </a:pPr>
            <a:r>
              <a:rPr lang="zh-TW" altLang="zh-TW" dirty="0" smtClean="0">
                <a:latin typeface="標楷體" panose="03000509000000000000" pitchFamily="65" charset="-120"/>
                <a:ea typeface="標楷體" panose="03000509000000000000" pitchFamily="65" charset="-120"/>
              </a:rPr>
              <a:t>因上開規定並無「豪華經濟艙」，</a:t>
            </a:r>
            <a:r>
              <a:rPr lang="zh-TW" altLang="en-US" dirty="0" smtClean="0">
                <a:latin typeface="標楷體" panose="03000509000000000000" pitchFamily="65" charset="-120"/>
                <a:ea typeface="標楷體" panose="03000509000000000000" pitchFamily="65" charset="-120"/>
              </a:rPr>
              <a:t>且全額經濟艙或豪華經濟艙，其實質為商務艙，</a:t>
            </a:r>
            <a:r>
              <a:rPr lang="zh-TW" altLang="zh-TW" dirty="0" smtClean="0">
                <a:latin typeface="標楷體" panose="03000509000000000000" pitchFamily="65" charset="-120"/>
                <a:ea typeface="標楷體" panose="03000509000000000000" pitchFamily="65" charset="-120"/>
              </a:rPr>
              <a:t>故僅得以「</a:t>
            </a:r>
            <a:r>
              <a:rPr lang="zh-TW" altLang="en-US" dirty="0" smtClean="0">
                <a:latin typeface="標楷體" panose="03000509000000000000" pitchFamily="65" charset="-120"/>
                <a:ea typeface="標楷體" panose="03000509000000000000" pitchFamily="65" charset="-120"/>
              </a:rPr>
              <a:t>標準</a:t>
            </a:r>
            <a:r>
              <a:rPr lang="zh-TW" altLang="zh-TW" dirty="0" smtClean="0">
                <a:latin typeface="標楷體" panose="03000509000000000000" pitchFamily="65" charset="-120"/>
                <a:ea typeface="標楷體" panose="03000509000000000000" pitchFamily="65" charset="-120"/>
              </a:rPr>
              <a:t>經濟艙」之價格報支</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lvl="1">
              <a:lnSpc>
                <a:spcPct val="110000"/>
              </a:lnSpc>
              <a:spcBef>
                <a:spcPts val="300"/>
              </a:spcBef>
              <a:spcAft>
                <a:spcPts val="300"/>
              </a:spcAft>
            </a:pPr>
            <a:r>
              <a:rPr lang="zh-TW" altLang="en-US" dirty="0" smtClean="0">
                <a:latin typeface="標楷體" panose="03000509000000000000" pitchFamily="65" charset="-120"/>
                <a:ea typeface="標楷體" panose="03000509000000000000" pitchFamily="65" charset="-120"/>
              </a:rPr>
              <a:t>搭乘豪華經濟艙、菁英艙</a:t>
            </a:r>
            <a:r>
              <a:rPr lang="en-US" altLang="zh-TW" dirty="0" smtClean="0">
                <a:latin typeface="標楷體" panose="03000509000000000000" pitchFamily="65" charset="-120"/>
                <a:ea typeface="標楷體" panose="03000509000000000000" pitchFamily="65" charset="-120"/>
              </a:rPr>
              <a:t>(Elite)</a:t>
            </a:r>
            <a:r>
              <a:rPr lang="zh-TW" altLang="en-US" dirty="0" smtClean="0">
                <a:latin typeface="標楷體" panose="03000509000000000000" pitchFamily="65" charset="-120"/>
                <a:ea typeface="標楷體" panose="03000509000000000000" pitchFamily="65" charset="-120"/>
              </a:rPr>
              <a:t>、桂冠艙</a:t>
            </a:r>
            <a:r>
              <a:rPr lang="en-US" altLang="zh-TW" dirty="0" smtClean="0">
                <a:latin typeface="標楷體" panose="03000509000000000000" pitchFamily="65" charset="-120"/>
                <a:ea typeface="標楷體" panose="03000509000000000000" pitchFamily="65" charset="-120"/>
              </a:rPr>
              <a:t>(Royal Laurel)……</a:t>
            </a:r>
            <a:r>
              <a:rPr lang="zh-TW" altLang="en-US" dirty="0" smtClean="0">
                <a:latin typeface="標楷體" panose="03000509000000000000" pitchFamily="65" charset="-120"/>
                <a:ea typeface="標楷體" panose="03000509000000000000" pitchFamily="65" charset="-120"/>
              </a:rPr>
              <a:t>等非屬</a:t>
            </a:r>
            <a:r>
              <a:rPr lang="zh-TW" altLang="zh-TW" dirty="0" smtClean="0">
                <a:latin typeface="標楷體" panose="03000509000000000000" pitchFamily="65" charset="-120"/>
                <a:ea typeface="標楷體" panose="03000509000000000000" pitchFamily="65" charset="-120"/>
              </a:rPr>
              <a:t>經濟</a:t>
            </a:r>
            <a:r>
              <a:rPr lang="en-US" altLang="zh-TW" dirty="0" smtClean="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標準</a:t>
            </a:r>
            <a:r>
              <a:rPr lang="en-US" altLang="zh-TW" dirty="0" smtClean="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座</a:t>
            </a:r>
            <a:r>
              <a:rPr lang="en-US" altLang="zh-TW" dirty="0" smtClean="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艙</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僅得以「經濟艙」之價格報支</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a:lnSpc>
                <a:spcPct val="110000"/>
              </a:lnSpc>
              <a:spcBef>
                <a:spcPts val="300"/>
              </a:spcBef>
              <a:spcAft>
                <a:spcPts val="300"/>
              </a:spcAft>
            </a:pPr>
            <a:r>
              <a:rPr lang="en-US" altLang="zh-TW" dirty="0" smtClean="0">
                <a:latin typeface="標楷體" panose="03000509000000000000" pitchFamily="65" charset="-120"/>
                <a:ea typeface="標楷體" panose="03000509000000000000" pitchFamily="65" charset="-120"/>
              </a:rPr>
              <a:t>Q</a:t>
            </a:r>
            <a:r>
              <a:rPr lang="zh-TW" altLang="en-US" dirty="0" smtClean="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出差人員依規定得搭乘商務艙，惟航線僅有頭等艙及經濟艙兩種艙等，是否可以乘坐頭等艙？</a:t>
            </a:r>
          </a:p>
          <a:p>
            <a:pPr lvl="1">
              <a:lnSpc>
                <a:spcPct val="110000"/>
              </a:lnSpc>
              <a:spcBef>
                <a:spcPts val="300"/>
              </a:spcBef>
              <a:spcAft>
                <a:spcPts val="300"/>
              </a:spcAft>
            </a:pPr>
            <a:r>
              <a:rPr lang="zh-TW" altLang="zh-TW" dirty="0" smtClean="0">
                <a:latin typeface="標楷體" panose="03000509000000000000" pitchFamily="65" charset="-120"/>
                <a:ea typeface="標楷體" panose="03000509000000000000" pitchFamily="65" charset="-120"/>
              </a:rPr>
              <a:t>因上開規定並無該等人員得乘坐頭等艙之規定，故其僅得乘坐經濟艙。</a:t>
            </a:r>
            <a:endParaRPr lang="en-US" altLang="zh-TW" dirty="0" smtClean="0">
              <a:latin typeface="標楷體" panose="03000509000000000000" pitchFamily="65" charset="-120"/>
              <a:ea typeface="標楷體" panose="03000509000000000000" pitchFamily="65" charset="-120"/>
            </a:endParaRPr>
          </a:p>
          <a:p>
            <a:pPr marL="274320" lvl="1" indent="-274320">
              <a:lnSpc>
                <a:spcPct val="110000"/>
              </a:lnSpc>
              <a:spcBef>
                <a:spcPts val="300"/>
              </a:spcBef>
              <a:spcAft>
                <a:spcPts val="300"/>
              </a:spcAft>
              <a:buClr>
                <a:schemeClr val="tx2"/>
              </a:buClr>
              <a:buSzPct val="73000"/>
              <a:buFont typeface="Wingdings 2"/>
              <a:buChar char=""/>
            </a:pPr>
            <a:r>
              <a:rPr lang="en-US" altLang="zh-TW" sz="2600" b="1" dirty="0">
                <a:solidFill>
                  <a:schemeClr val="tx1"/>
                </a:solidFill>
                <a:latin typeface="標楷體" panose="03000509000000000000" pitchFamily="65" charset="-120"/>
                <a:ea typeface="標楷體" panose="03000509000000000000" pitchFamily="65" charset="-120"/>
              </a:rPr>
              <a:t>Q</a:t>
            </a:r>
            <a:r>
              <a:rPr lang="zh-TW" altLang="en-US" sz="2600" b="1" dirty="0">
                <a:solidFill>
                  <a:schemeClr val="tx1"/>
                </a:solidFill>
                <a:latin typeface="標楷體" panose="03000509000000000000" pitchFamily="65" charset="-120"/>
                <a:ea typeface="標楷體" panose="03000509000000000000" pitchFamily="65" charset="-120"/>
              </a:rPr>
              <a:t>：如果老師為航空公司員工之眷屬，所購得之商務艙機票較經濟艙便宜，是否可以商務艙票價報支？</a:t>
            </a:r>
            <a:endParaRPr lang="en-US" altLang="zh-TW" sz="2600" b="1" dirty="0">
              <a:solidFill>
                <a:schemeClr val="tx1"/>
              </a:solidFill>
              <a:latin typeface="標楷體" panose="03000509000000000000" pitchFamily="65" charset="-120"/>
              <a:ea typeface="標楷體" panose="03000509000000000000" pitchFamily="65" charset="-120"/>
            </a:endParaRPr>
          </a:p>
          <a:p>
            <a:pPr lvl="1">
              <a:lnSpc>
                <a:spcPct val="110000"/>
              </a:lnSpc>
              <a:spcBef>
                <a:spcPts val="300"/>
              </a:spcBef>
              <a:spcAft>
                <a:spcPts val="300"/>
              </a:spcAft>
            </a:pPr>
            <a:r>
              <a:rPr lang="zh-TW" altLang="en-US" dirty="0">
                <a:latin typeface="標楷體" panose="03000509000000000000" pitchFamily="65" charset="-120"/>
                <a:ea typeface="標楷體" panose="03000509000000000000" pitchFamily="65" charset="-120"/>
              </a:rPr>
              <a:t>依國外出差旅費報支要點規定，搭乘飛機之交通費，係以職務等級對應其可乘坐之座（艙）位，作為報支準據，並非以票價做為考量，爰老師應以其職務等級相對應座（艙）位之優待票價報支。</a:t>
            </a:r>
            <a:endParaRPr lang="zh-TW" altLang="en-US" dirty="0" smtClean="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49</a:t>
            </a:fld>
            <a:endParaRPr lang="zh-TW"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網頁資源</a:t>
            </a:r>
            <a:endParaRPr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a:xfrm>
            <a:off x="457200" y="1340768"/>
            <a:ext cx="7427168" cy="5114968"/>
          </a:xfrm>
        </p:spPr>
        <p:txBody>
          <a:bodyPr>
            <a:normAutofit fontScale="92500" lnSpcReduction="20000"/>
          </a:bodyPr>
          <a:lstStyle/>
          <a:p>
            <a:r>
              <a:rPr lang="zh-TW" altLang="en-US" dirty="0" smtClean="0">
                <a:solidFill>
                  <a:srgbClr val="FF0000"/>
                </a:solidFill>
                <a:latin typeface="標楷體" panose="03000509000000000000" pitchFamily="65" charset="-120"/>
                <a:ea typeface="標楷體" panose="03000509000000000000" pitchFamily="65" charset="-120"/>
              </a:rPr>
              <a:t>報帳前請先上主計室及研發處網頁瞭解相關程序與規定。</a:t>
            </a:r>
            <a:endParaRPr lang="en-US" altLang="zh-TW" dirty="0" smtClean="0">
              <a:solidFill>
                <a:srgbClr val="FF0000"/>
              </a:solidFill>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研發處網頁</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行政服務</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研究計畫專區</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研發計畫查詢系統</a:t>
            </a:r>
            <a:endParaRPr lang="en-US" altLang="zh-TW" dirty="0" smtClean="0">
              <a:latin typeface="標楷體" panose="03000509000000000000" pitchFamily="65" charset="-120"/>
              <a:ea typeface="標楷體" panose="03000509000000000000" pitchFamily="65" charset="-120"/>
            </a:endParaRPr>
          </a:p>
          <a:p>
            <a:pPr lvl="2"/>
            <a:r>
              <a:rPr lang="zh-TW" altLang="en-US" dirty="0" smtClean="0">
                <a:latin typeface="標楷體" panose="03000509000000000000" pitchFamily="65" charset="-120"/>
                <a:ea typeface="標楷體" panose="03000509000000000000" pitchFamily="65" charset="-120"/>
              </a:rPr>
              <a:t>網址：</a:t>
            </a:r>
            <a:r>
              <a:rPr lang="en-US" altLang="zh-TW" dirty="0">
                <a:latin typeface="標楷體" panose="03000509000000000000" pitchFamily="65" charset="-120"/>
                <a:ea typeface="標楷體" panose="03000509000000000000" pitchFamily="65" charset="-120"/>
              </a:rPr>
              <a:t>https://moltke.nccu.edu.tw/project_SSO/</a:t>
            </a:r>
            <a:endParaRPr lang="zh-TW" altLang="en-US"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主計室網頁</a:t>
            </a:r>
          </a:p>
          <a:p>
            <a:pPr lvl="1"/>
            <a:r>
              <a:rPr lang="zh-TW" altLang="en-US" dirty="0" smtClean="0">
                <a:latin typeface="標楷體" panose="03000509000000000000" pitchFamily="65" charset="-120"/>
                <a:ea typeface="標楷體" panose="03000509000000000000" pitchFamily="65" charset="-120"/>
              </a:rPr>
              <a:t>法令規章</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表格下載</a:t>
            </a:r>
          </a:p>
          <a:p>
            <a:pPr lvl="1"/>
            <a:r>
              <a:rPr lang="zh-TW" altLang="en-US" dirty="0" smtClean="0">
                <a:latin typeface="標楷體" panose="03000509000000000000" pitchFamily="65" charset="-120"/>
                <a:ea typeface="標楷體" panose="03000509000000000000" pitchFamily="65" charset="-120"/>
              </a:rPr>
              <a:t>資料查詢</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經費查詢系統</a:t>
            </a:r>
          </a:p>
          <a:p>
            <a:r>
              <a:rPr lang="zh-TW" altLang="en-US" dirty="0" smtClean="0">
                <a:latin typeface="標楷體" panose="03000509000000000000" pitchFamily="65" charset="-120"/>
                <a:ea typeface="標楷體" panose="03000509000000000000" pitchFamily="65" charset="-120"/>
              </a:rPr>
              <a:t>電子公文系統</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查詢公文流程</a:t>
            </a:r>
            <a:r>
              <a:rPr lang="en-US" altLang="zh-TW" dirty="0" smtClean="0">
                <a:latin typeface="標楷體" panose="03000509000000000000" pitchFamily="65" charset="-120"/>
                <a:ea typeface="標楷體" panose="03000509000000000000" pitchFamily="65" charset="-120"/>
              </a:rPr>
              <a:t>)</a:t>
            </a:r>
          </a:p>
          <a:p>
            <a:pPr lvl="1"/>
            <a:r>
              <a:rPr lang="en-US" altLang="zh-TW" dirty="0" err="1" smtClean="0">
                <a:latin typeface="標楷體" panose="03000509000000000000" pitchFamily="65" charset="-120"/>
                <a:ea typeface="標楷體" panose="03000509000000000000" pitchFamily="65" charset="-120"/>
              </a:rPr>
              <a:t>inccu</a:t>
            </a:r>
            <a:r>
              <a:rPr lang="en-US" altLang="zh-TW" dirty="0" smtClean="0">
                <a:latin typeface="標楷體" panose="03000509000000000000" pitchFamily="65" charset="-120"/>
                <a:ea typeface="標楷體" panose="03000509000000000000" pitchFamily="65" charset="-120"/>
                <a:sym typeface="Wingdings" pitchFamily="2" charset="2"/>
              </a:rPr>
              <a:t> </a:t>
            </a:r>
            <a:r>
              <a:rPr lang="zh-TW" altLang="en-US" dirty="0" smtClean="0">
                <a:latin typeface="標楷體" panose="03000509000000000000" pitchFamily="65" charset="-120"/>
                <a:ea typeface="標楷體" panose="03000509000000000000" pitchFamily="65" charset="-120"/>
                <a:sym typeface="Wingdings" pitchFamily="2" charset="2"/>
              </a:rPr>
              <a:t>電子公文系統</a:t>
            </a:r>
            <a:r>
              <a:rPr lang="en-US" altLang="zh-TW" dirty="0">
                <a:latin typeface="標楷體" panose="03000509000000000000" pitchFamily="65" charset="-120"/>
                <a:ea typeface="標楷體" panose="03000509000000000000" pitchFamily="65" charset="-120"/>
                <a:sym typeface="Wingdings" pitchFamily="2" charset="2"/>
              </a:rPr>
              <a:t></a:t>
            </a:r>
            <a:r>
              <a:rPr lang="zh-TW" altLang="en-US" dirty="0" smtClean="0">
                <a:latin typeface="標楷體" panose="03000509000000000000" pitchFamily="65" charset="-120"/>
                <a:ea typeface="標楷體" panose="03000509000000000000" pitchFamily="65" charset="-120"/>
              </a:rPr>
              <a:t>進入新公文系統</a:t>
            </a:r>
            <a:r>
              <a:rPr lang="en-US" altLang="zh-TW" dirty="0" smtClean="0">
                <a:latin typeface="標楷體" panose="03000509000000000000" pitchFamily="65" charset="-120"/>
                <a:ea typeface="標楷體" panose="03000509000000000000" pitchFamily="65" charset="-120"/>
                <a:sym typeface="Wingdings" pitchFamily="2" charset="2"/>
              </a:rPr>
              <a:t></a:t>
            </a:r>
            <a:r>
              <a:rPr lang="zh-TW" altLang="en-US" dirty="0" smtClean="0">
                <a:latin typeface="標楷體" panose="03000509000000000000" pitchFamily="65" charset="-120"/>
                <a:ea typeface="標楷體" panose="03000509000000000000" pitchFamily="65" charset="-120"/>
                <a:sym typeface="Wingdings" pitchFamily="2" charset="2"/>
              </a:rPr>
              <a:t>流程控管</a:t>
            </a:r>
            <a:r>
              <a:rPr lang="en-US" altLang="zh-TW" dirty="0" smtClean="0">
                <a:latin typeface="標楷體" panose="03000509000000000000" pitchFamily="65" charset="-120"/>
                <a:ea typeface="標楷體" panose="03000509000000000000" pitchFamily="65" charset="-120"/>
                <a:sym typeface="Wingdings" pitchFamily="2" charset="2"/>
              </a:rPr>
              <a:t>KEY</a:t>
            </a:r>
            <a:r>
              <a:rPr lang="zh-TW" altLang="en-US" dirty="0" smtClean="0">
                <a:latin typeface="標楷體" panose="03000509000000000000" pitchFamily="65" charset="-120"/>
                <a:ea typeface="標楷體" panose="03000509000000000000" pitchFamily="65" charset="-120"/>
                <a:sym typeface="Wingdings" pitchFamily="2" charset="2"/>
              </a:rPr>
              <a:t>入流水號</a:t>
            </a:r>
            <a:r>
              <a:rPr lang="en-US" altLang="zh-TW" dirty="0" smtClean="0">
                <a:latin typeface="標楷體" panose="03000509000000000000" pitchFamily="65" charset="-120"/>
                <a:ea typeface="標楷體" panose="03000509000000000000" pitchFamily="65" charset="-120"/>
                <a:sym typeface="Wingdings" pitchFamily="2" charset="2"/>
              </a:rPr>
              <a:t></a:t>
            </a:r>
            <a:r>
              <a:rPr lang="zh-TW" altLang="en-US" dirty="0" smtClean="0">
                <a:latin typeface="標楷體" panose="03000509000000000000" pitchFamily="65" charset="-120"/>
                <a:ea typeface="標楷體" panose="03000509000000000000" pitchFamily="65" charset="-120"/>
                <a:sym typeface="Wingdings" pitchFamily="2" charset="2"/>
              </a:rPr>
              <a:t>查詢</a:t>
            </a:r>
            <a:endParaRPr lang="en-US" altLang="zh-TW" dirty="0" smtClean="0">
              <a:latin typeface="標楷體" panose="03000509000000000000" pitchFamily="65" charset="-120"/>
              <a:ea typeface="標楷體" panose="03000509000000000000" pitchFamily="65" charset="-120"/>
            </a:endParaRPr>
          </a:p>
          <a:p>
            <a:pPr lvl="2"/>
            <a:r>
              <a:rPr lang="zh-TW" altLang="en-US" dirty="0" smtClean="0">
                <a:latin typeface="標楷體" panose="03000509000000000000" pitchFamily="65" charset="-120"/>
                <a:ea typeface="標楷體" panose="03000509000000000000" pitchFamily="65" charset="-120"/>
              </a:rPr>
              <a:t>若要請主計室協助查詢公文的流向，請先確認公文是否已送至主計室，並提供流通文號。</a:t>
            </a:r>
            <a:endParaRPr lang="zh-TW" altLang="en-US"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5</a:t>
            </a:fld>
            <a:endParaRPr lang="zh-TW" alt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國外出差旅費</a:t>
            </a:r>
            <a:r>
              <a:rPr lang="en-US" altLang="zh-TW" dirty="0" smtClean="0">
                <a:latin typeface="標楷體" panose="03000509000000000000" pitchFamily="65" charset="-120"/>
                <a:ea typeface="標楷體" panose="03000509000000000000" pitchFamily="65" charset="-120"/>
              </a:rPr>
              <a:t>(3/5)--</a:t>
            </a:r>
            <a:r>
              <a:rPr lang="zh-TW" altLang="en-US" dirty="0" smtClean="0">
                <a:latin typeface="標楷體" panose="03000509000000000000" pitchFamily="65" charset="-120"/>
                <a:ea typeface="標楷體" panose="03000509000000000000" pitchFamily="65" charset="-120"/>
              </a:rPr>
              <a:t>生活費</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57200" y="1340768"/>
            <a:ext cx="7239000" cy="5112568"/>
          </a:xfrm>
        </p:spPr>
        <p:txBody>
          <a:bodyPr>
            <a:normAutofit fontScale="70000" lnSpcReduction="20000"/>
          </a:bodyPr>
          <a:lstStyle/>
          <a:p>
            <a:pPr>
              <a:lnSpc>
                <a:spcPct val="120000"/>
              </a:lnSpc>
            </a:pPr>
            <a:r>
              <a:rPr lang="zh-TW" altLang="en-US" dirty="0" smtClean="0">
                <a:latin typeface="標楷體" panose="03000509000000000000" pitchFamily="65" charset="-120"/>
                <a:ea typeface="標楷體" panose="03000509000000000000" pitchFamily="65" charset="-120"/>
              </a:rPr>
              <a:t>依「</a:t>
            </a:r>
            <a:r>
              <a:rPr lang="zh-TW" altLang="en-US" b="1" dirty="0" smtClean="0">
                <a:latin typeface="標楷體" panose="03000509000000000000" pitchFamily="65" charset="-120"/>
                <a:ea typeface="標楷體" panose="03000509000000000000" pitchFamily="65" charset="-120"/>
              </a:rPr>
              <a:t>中央政府各機關派赴國外各地區出差人員生活費日支數額表</a:t>
            </a:r>
            <a:r>
              <a:rPr lang="zh-TW" altLang="en-US" dirty="0" smtClean="0">
                <a:latin typeface="標楷體" panose="03000509000000000000" pitchFamily="65" charset="-120"/>
                <a:ea typeface="標楷體" panose="03000509000000000000" pitchFamily="65" charset="-120"/>
              </a:rPr>
              <a:t>」列報。</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可至主計室網頁</a:t>
            </a:r>
            <a:r>
              <a:rPr lang="en-US" altLang="zh-TW" dirty="0" smtClean="0">
                <a:latin typeface="標楷體" panose="03000509000000000000" pitchFamily="65" charset="-120"/>
                <a:ea typeface="標楷體" panose="03000509000000000000" pitchFamily="65" charset="-120"/>
                <a:sym typeface="Wingdings" pitchFamily="2" charset="2"/>
              </a:rPr>
              <a:t></a:t>
            </a:r>
            <a:r>
              <a:rPr lang="zh-TW" altLang="en-US" dirty="0" smtClean="0">
                <a:latin typeface="標楷體" panose="03000509000000000000" pitchFamily="65" charset="-120"/>
                <a:ea typeface="標楷體" panose="03000509000000000000" pitchFamily="65" charset="-120"/>
                <a:sym typeface="Wingdings" pitchFamily="2" charset="2"/>
              </a:rPr>
              <a:t>法令規章</a:t>
            </a:r>
            <a:r>
              <a:rPr lang="en-US" altLang="zh-TW" dirty="0" smtClean="0">
                <a:latin typeface="標楷體" panose="03000509000000000000" pitchFamily="65" charset="-120"/>
                <a:ea typeface="標楷體" panose="03000509000000000000" pitchFamily="65" charset="-120"/>
                <a:sym typeface="Wingdings" pitchFamily="2" charset="2"/>
              </a:rPr>
              <a:t></a:t>
            </a:r>
            <a:r>
              <a:rPr lang="zh-TW" altLang="en-US" dirty="0" smtClean="0">
                <a:latin typeface="標楷體" panose="03000509000000000000" pitchFamily="65" charset="-120"/>
                <a:ea typeface="標楷體" panose="03000509000000000000" pitchFamily="65" charset="-120"/>
                <a:sym typeface="Wingdings" pitchFamily="2" charset="2"/>
              </a:rPr>
              <a:t>主計總處類別項下 下載查閱</a:t>
            </a:r>
            <a:r>
              <a:rPr lang="en-US" altLang="zh-TW" dirty="0" smtClean="0">
                <a:latin typeface="標楷體" panose="03000509000000000000" pitchFamily="65" charset="-120"/>
                <a:ea typeface="標楷體" panose="03000509000000000000" pitchFamily="65" charset="-120"/>
                <a:sym typeface="Wingdings" pitchFamily="2" charset="2"/>
              </a:rPr>
              <a:t>)</a:t>
            </a:r>
            <a:endParaRPr lang="zh-TW" altLang="en-US" dirty="0" smtClean="0">
              <a:latin typeface="標楷體" panose="03000509000000000000" pitchFamily="65" charset="-120"/>
              <a:ea typeface="標楷體" panose="03000509000000000000" pitchFamily="65" charset="-120"/>
            </a:endParaRPr>
          </a:p>
          <a:p>
            <a:pPr>
              <a:lnSpc>
                <a:spcPct val="120000"/>
              </a:lnSpc>
            </a:pPr>
            <a:r>
              <a:rPr lang="zh-TW" altLang="en-US" dirty="0" smtClean="0">
                <a:latin typeface="標楷體" panose="03000509000000000000" pitchFamily="65" charset="-120"/>
                <a:ea typeface="標楷體" panose="03000509000000000000" pitchFamily="65" charset="-120"/>
              </a:rPr>
              <a:t>日支數額劃分：住宿費</a:t>
            </a:r>
            <a:r>
              <a:rPr lang="en-US" altLang="zh-TW" dirty="0" smtClean="0">
                <a:latin typeface="標楷體" panose="03000509000000000000" pitchFamily="65" charset="-120"/>
                <a:ea typeface="標楷體" panose="03000509000000000000" pitchFamily="65" charset="-120"/>
              </a:rPr>
              <a:t>70%</a:t>
            </a:r>
            <a:r>
              <a:rPr lang="zh-TW" altLang="en-US" dirty="0" smtClean="0">
                <a:latin typeface="標楷體" panose="03000509000000000000" pitchFamily="65" charset="-120"/>
                <a:ea typeface="標楷體" panose="03000509000000000000" pitchFamily="65" charset="-120"/>
              </a:rPr>
              <a:t>、膳食費</a:t>
            </a:r>
            <a:r>
              <a:rPr lang="en-US" altLang="zh-TW" dirty="0" smtClean="0">
                <a:latin typeface="標楷體" panose="03000509000000000000" pitchFamily="65" charset="-120"/>
                <a:ea typeface="標楷體" panose="03000509000000000000" pitchFamily="65" charset="-120"/>
              </a:rPr>
              <a:t>20%(</a:t>
            </a:r>
            <a:r>
              <a:rPr lang="zh-TW" altLang="en-US" dirty="0" smtClean="0">
                <a:latin typeface="標楷體" panose="03000509000000000000" pitchFamily="65" charset="-120"/>
                <a:ea typeface="標楷體" panose="03000509000000000000" pitchFamily="65" charset="-120"/>
              </a:rPr>
              <a:t>早餐</a:t>
            </a:r>
            <a:r>
              <a:rPr lang="en-US" altLang="zh-TW" dirty="0" smtClean="0">
                <a:latin typeface="標楷體" panose="03000509000000000000" pitchFamily="65" charset="-120"/>
                <a:ea typeface="標楷體" panose="03000509000000000000" pitchFamily="65" charset="-120"/>
              </a:rPr>
              <a:t>4%</a:t>
            </a:r>
            <a:r>
              <a:rPr lang="zh-TW" altLang="en-US" dirty="0" smtClean="0">
                <a:latin typeface="標楷體" panose="03000509000000000000" pitchFamily="65" charset="-120"/>
                <a:ea typeface="標楷體" panose="03000509000000000000" pitchFamily="65" charset="-120"/>
              </a:rPr>
              <a:t>、中餐</a:t>
            </a:r>
            <a:r>
              <a:rPr lang="en-US" altLang="zh-TW" dirty="0" smtClean="0">
                <a:latin typeface="標楷體" panose="03000509000000000000" pitchFamily="65" charset="-120"/>
                <a:ea typeface="標楷體" panose="03000509000000000000" pitchFamily="65" charset="-120"/>
              </a:rPr>
              <a:t>8%</a:t>
            </a:r>
            <a:r>
              <a:rPr lang="zh-TW" altLang="en-US" dirty="0" smtClean="0">
                <a:latin typeface="標楷體" panose="03000509000000000000" pitchFamily="65" charset="-120"/>
                <a:ea typeface="標楷體" panose="03000509000000000000" pitchFamily="65" charset="-120"/>
              </a:rPr>
              <a:t>、晚餐</a:t>
            </a:r>
            <a:r>
              <a:rPr lang="en-US" altLang="zh-TW" dirty="0" smtClean="0">
                <a:latin typeface="標楷體" panose="03000509000000000000" pitchFamily="65" charset="-120"/>
                <a:ea typeface="標楷體" panose="03000509000000000000" pitchFamily="65" charset="-120"/>
              </a:rPr>
              <a:t>8%)</a:t>
            </a:r>
            <a:r>
              <a:rPr lang="zh-TW" altLang="en-US" dirty="0" smtClean="0">
                <a:latin typeface="標楷體" panose="03000509000000000000" pitchFamily="65" charset="-120"/>
                <a:ea typeface="標楷體" panose="03000509000000000000" pitchFamily="65" charset="-120"/>
              </a:rPr>
              <a:t>、零用費</a:t>
            </a:r>
            <a:r>
              <a:rPr lang="en-US" altLang="zh-TW" dirty="0" smtClean="0">
                <a:latin typeface="標楷體" panose="03000509000000000000" pitchFamily="65" charset="-120"/>
                <a:ea typeface="標楷體" panose="03000509000000000000" pitchFamily="65" charset="-120"/>
              </a:rPr>
              <a:t>10%</a:t>
            </a:r>
            <a:r>
              <a:rPr lang="zh-TW" altLang="en-US" dirty="0" smtClean="0">
                <a:latin typeface="標楷體" panose="03000509000000000000" pitchFamily="65" charset="-120"/>
                <a:ea typeface="標楷體" panose="03000509000000000000" pitchFamily="65" charset="-120"/>
              </a:rPr>
              <a:t>，依實際供膳宿情形報支。</a:t>
            </a:r>
            <a:endParaRPr lang="en-US" altLang="zh-TW" dirty="0" smtClean="0">
              <a:latin typeface="標楷體" panose="03000509000000000000" pitchFamily="65" charset="-120"/>
              <a:ea typeface="標楷體" panose="03000509000000000000" pitchFamily="65" charset="-120"/>
            </a:endParaRPr>
          </a:p>
          <a:p>
            <a:pPr lvl="1">
              <a:lnSpc>
                <a:spcPct val="120000"/>
              </a:lnSpc>
            </a:pPr>
            <a:r>
              <a:rPr lang="zh-TW" altLang="zh-TW" dirty="0" smtClean="0">
                <a:latin typeface="標楷體" panose="03000509000000000000" pitchFamily="65" charset="-120"/>
                <a:ea typeface="標楷體" panose="03000509000000000000" pitchFamily="65" charset="-120"/>
              </a:rPr>
              <a:t>供膳宿</a:t>
            </a:r>
            <a:r>
              <a:rPr lang="zh-TW" altLang="en-US" dirty="0" smtClean="0">
                <a:latin typeface="標楷體" panose="03000509000000000000" pitchFamily="65" charset="-120"/>
                <a:ea typeface="標楷體" panose="03000509000000000000" pitchFamily="65" charset="-120"/>
              </a:rPr>
              <a:t>：可報支日支</a:t>
            </a:r>
            <a:r>
              <a:rPr lang="en-US" altLang="zh-TW" dirty="0" smtClean="0">
                <a:latin typeface="標楷體" panose="03000509000000000000" pitchFamily="65" charset="-120"/>
                <a:ea typeface="標楷體" panose="03000509000000000000" pitchFamily="65" charset="-120"/>
              </a:rPr>
              <a:t>10%(</a:t>
            </a:r>
            <a:r>
              <a:rPr lang="zh-TW" altLang="en-US" dirty="0" smtClean="0">
                <a:latin typeface="標楷體" panose="03000509000000000000" pitchFamily="65" charset="-120"/>
                <a:ea typeface="標楷體" panose="03000509000000000000" pitchFamily="65" charset="-120"/>
              </a:rPr>
              <a:t>零用費</a:t>
            </a:r>
            <a:r>
              <a:rPr lang="en-US" altLang="zh-TW" dirty="0" smtClean="0">
                <a:latin typeface="標楷體" panose="03000509000000000000" pitchFamily="65" charset="-120"/>
                <a:ea typeface="標楷體" panose="03000509000000000000" pitchFamily="65" charset="-120"/>
              </a:rPr>
              <a:t>)</a:t>
            </a:r>
          </a:p>
          <a:p>
            <a:pPr lvl="1">
              <a:lnSpc>
                <a:spcPct val="120000"/>
              </a:lnSpc>
            </a:pPr>
            <a:r>
              <a:rPr lang="zh-TW" altLang="zh-TW" dirty="0" smtClean="0">
                <a:latin typeface="標楷體" panose="03000509000000000000" pitchFamily="65" charset="-120"/>
                <a:ea typeface="標楷體" panose="03000509000000000000" pitchFamily="65" charset="-120"/>
              </a:rPr>
              <a:t>供膳不供宿</a:t>
            </a:r>
            <a:r>
              <a:rPr lang="zh-TW" altLang="en-US" dirty="0" smtClean="0">
                <a:latin typeface="標楷體" panose="03000509000000000000" pitchFamily="65" charset="-120"/>
                <a:ea typeface="標楷體" panose="03000509000000000000" pitchFamily="65" charset="-120"/>
              </a:rPr>
              <a:t>：可報支日支</a:t>
            </a:r>
            <a:r>
              <a:rPr lang="en-US" altLang="zh-TW" dirty="0" smtClean="0">
                <a:latin typeface="標楷體" panose="03000509000000000000" pitchFamily="65" charset="-120"/>
                <a:ea typeface="標楷體" panose="03000509000000000000" pitchFamily="65" charset="-120"/>
              </a:rPr>
              <a:t>80%(</a:t>
            </a:r>
            <a:r>
              <a:rPr lang="zh-TW" altLang="en-US" dirty="0" smtClean="0">
                <a:latin typeface="標楷體" panose="03000509000000000000" pitchFamily="65" charset="-120"/>
                <a:ea typeface="標楷體" panose="03000509000000000000" pitchFamily="65" charset="-120"/>
              </a:rPr>
              <a:t>住宿費</a:t>
            </a:r>
            <a:r>
              <a:rPr lang="en-US" altLang="zh-TW" dirty="0" smtClean="0">
                <a:latin typeface="標楷體" panose="03000509000000000000" pitchFamily="65" charset="-120"/>
                <a:ea typeface="標楷體" panose="03000509000000000000" pitchFamily="65" charset="-120"/>
              </a:rPr>
              <a:t>70%+</a:t>
            </a:r>
            <a:r>
              <a:rPr lang="zh-TW" altLang="en-US" dirty="0" smtClean="0">
                <a:latin typeface="標楷體" panose="03000509000000000000" pitchFamily="65" charset="-120"/>
                <a:ea typeface="標楷體" panose="03000509000000000000" pitchFamily="65" charset="-120"/>
              </a:rPr>
              <a:t>零用費</a:t>
            </a:r>
            <a:r>
              <a:rPr lang="en-US" altLang="zh-TW" dirty="0" smtClean="0">
                <a:latin typeface="標楷體" panose="03000509000000000000" pitchFamily="65" charset="-120"/>
                <a:ea typeface="標楷體" panose="03000509000000000000" pitchFamily="65" charset="-120"/>
              </a:rPr>
              <a:t>10 %)</a:t>
            </a:r>
          </a:p>
          <a:p>
            <a:pPr lvl="1">
              <a:lnSpc>
                <a:spcPct val="120000"/>
              </a:lnSpc>
            </a:pPr>
            <a:r>
              <a:rPr lang="zh-TW" altLang="zh-TW" dirty="0" smtClean="0">
                <a:latin typeface="標楷體" panose="03000509000000000000" pitchFamily="65" charset="-120"/>
                <a:ea typeface="標楷體" panose="03000509000000000000" pitchFamily="65" charset="-120"/>
              </a:rPr>
              <a:t>供宿不供膳</a:t>
            </a:r>
            <a:r>
              <a:rPr lang="zh-TW" altLang="en-US" dirty="0" smtClean="0">
                <a:latin typeface="標楷體" panose="03000509000000000000" pitchFamily="65" charset="-120"/>
                <a:ea typeface="標楷體" panose="03000509000000000000" pitchFamily="65" charset="-120"/>
              </a:rPr>
              <a:t>：可報支日支</a:t>
            </a:r>
            <a:r>
              <a:rPr lang="en-US" altLang="zh-TW" dirty="0" smtClean="0">
                <a:latin typeface="標楷體" panose="03000509000000000000" pitchFamily="65" charset="-120"/>
                <a:ea typeface="標楷體" panose="03000509000000000000" pitchFamily="65" charset="-120"/>
              </a:rPr>
              <a:t>30%(</a:t>
            </a:r>
            <a:r>
              <a:rPr lang="zh-TW" altLang="en-US" dirty="0" smtClean="0">
                <a:latin typeface="標楷體" panose="03000509000000000000" pitchFamily="65" charset="-120"/>
                <a:ea typeface="標楷體" panose="03000509000000000000" pitchFamily="65" charset="-120"/>
              </a:rPr>
              <a:t>膳食費</a:t>
            </a:r>
            <a:r>
              <a:rPr lang="en-US" altLang="zh-TW" dirty="0" smtClean="0">
                <a:latin typeface="標楷體" panose="03000509000000000000" pitchFamily="65" charset="-120"/>
                <a:ea typeface="標楷體" panose="03000509000000000000" pitchFamily="65" charset="-120"/>
              </a:rPr>
              <a:t>20 %+</a:t>
            </a:r>
            <a:r>
              <a:rPr lang="zh-TW" altLang="en-US" dirty="0" smtClean="0">
                <a:latin typeface="標楷體" panose="03000509000000000000" pitchFamily="65" charset="-120"/>
                <a:ea typeface="標楷體" panose="03000509000000000000" pitchFamily="65" charset="-120"/>
              </a:rPr>
              <a:t>零用費</a:t>
            </a:r>
            <a:r>
              <a:rPr lang="en-US" altLang="zh-TW" dirty="0" smtClean="0">
                <a:latin typeface="標楷體" panose="03000509000000000000" pitchFamily="65" charset="-120"/>
                <a:ea typeface="標楷體" panose="03000509000000000000" pitchFamily="65" charset="-120"/>
              </a:rPr>
              <a:t>10 %)</a:t>
            </a:r>
          </a:p>
          <a:p>
            <a:pPr>
              <a:lnSpc>
                <a:spcPct val="120000"/>
              </a:lnSpc>
            </a:pPr>
            <a:r>
              <a:rPr lang="zh-TW" altLang="en-US" dirty="0" smtClean="0">
                <a:latin typeface="標楷體" panose="03000509000000000000" pitchFamily="65" charset="-120"/>
                <a:ea typeface="標楷體" panose="03000509000000000000" pitchFamily="65" charset="-120"/>
              </a:rPr>
              <a:t>生活費報支</a:t>
            </a:r>
            <a:r>
              <a:rPr lang="en-US" altLang="zh-TW" dirty="0" smtClean="0">
                <a:latin typeface="標楷體" panose="03000509000000000000" pitchFamily="65" charset="-120"/>
                <a:ea typeface="標楷體" panose="03000509000000000000" pitchFamily="65" charset="-120"/>
              </a:rPr>
              <a:t>30%</a:t>
            </a:r>
            <a:r>
              <a:rPr lang="zh-TW" altLang="en-US" dirty="0" smtClean="0">
                <a:latin typeface="標楷體" panose="03000509000000000000" pitchFamily="65" charset="-120"/>
                <a:ea typeface="標楷體" panose="03000509000000000000" pitchFamily="65" charset="-120"/>
              </a:rPr>
              <a:t>情形：</a:t>
            </a:r>
            <a:endParaRPr lang="en-US" altLang="zh-TW" dirty="0" smtClean="0">
              <a:latin typeface="標楷體" panose="03000509000000000000" pitchFamily="65" charset="-120"/>
              <a:ea typeface="標楷體" panose="03000509000000000000" pitchFamily="65" charset="-120"/>
            </a:endParaRPr>
          </a:p>
          <a:p>
            <a:pPr lvl="1">
              <a:lnSpc>
                <a:spcPct val="120000"/>
              </a:lnSpc>
              <a:spcBef>
                <a:spcPts val="600"/>
              </a:spcBef>
            </a:pPr>
            <a:r>
              <a:rPr lang="zh-TW" altLang="en-US" dirty="0" smtClean="0">
                <a:latin typeface="標楷體" panose="03000509000000000000" pitchFamily="65" charset="-120"/>
                <a:ea typeface="標楷體" panose="03000509000000000000" pitchFamily="65" charset="-120"/>
              </a:rPr>
              <a:t>住宿免費宿舍</a:t>
            </a:r>
          </a:p>
          <a:p>
            <a:pPr lvl="1">
              <a:lnSpc>
                <a:spcPct val="120000"/>
              </a:lnSpc>
              <a:spcBef>
                <a:spcPts val="600"/>
              </a:spcBef>
            </a:pPr>
            <a:r>
              <a:rPr lang="zh-TW" altLang="en-US" dirty="0" smtClean="0">
                <a:latin typeface="標楷體" panose="03000509000000000000" pitchFamily="65" charset="-120"/>
                <a:ea typeface="標楷體" panose="03000509000000000000" pitchFamily="65" charset="-120"/>
              </a:rPr>
              <a:t>過境旅館</a:t>
            </a:r>
          </a:p>
          <a:p>
            <a:pPr lvl="1">
              <a:lnSpc>
                <a:spcPct val="120000"/>
              </a:lnSpc>
              <a:spcBef>
                <a:spcPts val="600"/>
              </a:spcBef>
            </a:pPr>
            <a:r>
              <a:rPr lang="zh-TW" altLang="en-US" dirty="0" smtClean="0">
                <a:latin typeface="標楷體" panose="03000509000000000000" pitchFamily="65" charset="-120"/>
                <a:ea typeface="標楷體" panose="03000509000000000000" pitchFamily="65" charset="-120"/>
              </a:rPr>
              <a:t>在搭乘之交通工具或機場歇夜</a:t>
            </a:r>
          </a:p>
          <a:p>
            <a:pPr lvl="1">
              <a:lnSpc>
                <a:spcPct val="120000"/>
              </a:lnSpc>
              <a:spcBef>
                <a:spcPts val="600"/>
              </a:spcBef>
            </a:pPr>
            <a:r>
              <a:rPr lang="zh-TW" altLang="en-US" dirty="0" smtClean="0">
                <a:latin typeface="標楷體" panose="03000509000000000000" pitchFamily="65" charset="-120"/>
                <a:ea typeface="標楷體" panose="03000509000000000000" pitchFamily="65" charset="-120"/>
              </a:rPr>
              <a:t>返國當日</a:t>
            </a:r>
          </a:p>
          <a:p>
            <a:pPr>
              <a:lnSpc>
                <a:spcPct val="120000"/>
              </a:lnSpc>
            </a:pPr>
            <a:r>
              <a:rPr lang="zh-TW" altLang="en-US" dirty="0" smtClean="0">
                <a:latin typeface="標楷體" panose="03000509000000000000" pitchFamily="65" charset="-120"/>
                <a:ea typeface="標楷體" panose="03000509000000000000" pitchFamily="65" charset="-120"/>
              </a:rPr>
              <a:t>一日內跨越兩地區或兩地區以上者，其生活費日支數額均以當日留宿之地區為列支數額，不得重複。</a:t>
            </a:r>
            <a:endParaRPr lang="en-US" altLang="zh-TW" dirty="0" smtClean="0">
              <a:latin typeface="標楷體" panose="03000509000000000000" pitchFamily="65" charset="-120"/>
              <a:ea typeface="標楷體" panose="03000509000000000000" pitchFamily="65" charset="-120"/>
            </a:endParaRPr>
          </a:p>
          <a:p>
            <a:pPr>
              <a:lnSpc>
                <a:spcPct val="120000"/>
              </a:lnSpc>
            </a:pPr>
            <a:r>
              <a:rPr lang="zh-TW" altLang="en-US" dirty="0" smtClean="0">
                <a:latin typeface="標楷體" panose="03000509000000000000" pitchFamily="65" charset="-120"/>
                <a:ea typeface="標楷體" panose="03000509000000000000" pitchFamily="65" charset="-120"/>
              </a:rPr>
              <a:t>凡出差至表未列載之地區，依該國「</a:t>
            </a:r>
            <a:r>
              <a:rPr lang="en-US" altLang="zh-TW" dirty="0" err="1" smtClean="0">
                <a:latin typeface="標楷體" panose="03000509000000000000" pitchFamily="65" charset="-120"/>
                <a:ea typeface="標楷體" panose="03000509000000000000" pitchFamily="65" charset="-120"/>
              </a:rPr>
              <a:t>其他</a:t>
            </a:r>
            <a:r>
              <a:rPr lang="zh-TW" altLang="en-US" dirty="0" smtClean="0">
                <a:latin typeface="標楷體" panose="03000509000000000000" pitchFamily="65" charset="-120"/>
                <a:ea typeface="標楷體" panose="03000509000000000000" pitchFamily="65" charset="-120"/>
              </a:rPr>
              <a:t>」</a:t>
            </a:r>
            <a:r>
              <a:rPr lang="en-US" altLang="zh-TW" dirty="0" err="1" smtClean="0">
                <a:latin typeface="標楷體" panose="03000509000000000000" pitchFamily="65" charset="-120"/>
                <a:ea typeface="標楷體" panose="03000509000000000000" pitchFamily="65" charset="-120"/>
              </a:rPr>
              <a:t>支給</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表未列載之國家者，比照距離最近之國家「其他」支給。</a:t>
            </a:r>
            <a:endParaRPr lang="zh-TW" altLang="en-US" dirty="0">
              <a:latin typeface="標楷體" panose="03000509000000000000" pitchFamily="65" charset="-120"/>
              <a:ea typeface="標楷體" panose="03000509000000000000" pitchFamily="65" charset="-120"/>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50</a:t>
            </a:fld>
            <a:endParaRPr lang="zh-TW" alt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標楷體" panose="03000509000000000000" pitchFamily="65" charset="-120"/>
                <a:ea typeface="標楷體" panose="03000509000000000000" pitchFamily="65" charset="-120"/>
              </a:rPr>
              <a:t>國外出差旅費</a:t>
            </a:r>
            <a:r>
              <a:rPr lang="en-US" altLang="zh-TW" dirty="0" smtClean="0">
                <a:latin typeface="標楷體" panose="03000509000000000000" pitchFamily="65" charset="-120"/>
                <a:ea typeface="標楷體" panose="03000509000000000000" pitchFamily="65" charset="-120"/>
              </a:rPr>
              <a:t>(4/5)--</a:t>
            </a:r>
            <a:r>
              <a:rPr lang="zh-TW" altLang="en-US" dirty="0" smtClean="0">
                <a:latin typeface="標楷體" panose="03000509000000000000" pitchFamily="65" charset="-120"/>
                <a:ea typeface="標楷體" panose="03000509000000000000" pitchFamily="65" charset="-120"/>
              </a:rPr>
              <a:t>辦公費</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a:bodyPr>
          <a:lstStyle/>
          <a:p>
            <a:r>
              <a:rPr lang="zh-TW" altLang="en-US" sz="1800" dirty="0" smtClean="0">
                <a:latin typeface="標楷體" panose="03000509000000000000" pitchFamily="65" charset="-120"/>
                <a:ea typeface="標楷體" panose="03000509000000000000" pitchFamily="65" charset="-120"/>
              </a:rPr>
              <a:t>出國手續費、保險費、行政費、禮品交際及雜費</a:t>
            </a:r>
          </a:p>
          <a:p>
            <a:pPr lvl="1"/>
            <a:r>
              <a:rPr lang="zh-TW" altLang="en-US" sz="1600" dirty="0" smtClean="0">
                <a:latin typeface="標楷體" panose="03000509000000000000" pitchFamily="65" charset="-120"/>
                <a:ea typeface="標楷體" panose="03000509000000000000" pitchFamily="65" charset="-120"/>
              </a:rPr>
              <a:t>手續費：含護照費、簽證費等，檢據核實報支。</a:t>
            </a:r>
          </a:p>
          <a:p>
            <a:pPr lvl="1"/>
            <a:r>
              <a:rPr lang="zh-TW" altLang="en-US" sz="1600" dirty="0" smtClean="0">
                <a:latin typeface="標楷體" panose="03000509000000000000" pitchFamily="65" charset="-120"/>
                <a:ea typeface="標楷體" panose="03000509000000000000" pitchFamily="65" charset="-120"/>
              </a:rPr>
              <a:t>保險費：檢附保費收據，以「因公赴國外出差或返國述職人員綜合保險」共同供應契約保險費率表之保費為限。</a:t>
            </a:r>
            <a:r>
              <a:rPr lang="en-US" altLang="zh-TW" sz="1600" dirty="0" smtClean="0">
                <a:latin typeface="標楷體" panose="03000509000000000000" pitchFamily="65" charset="-120"/>
                <a:ea typeface="標楷體" panose="03000509000000000000" pitchFamily="65" charset="-120"/>
              </a:rPr>
              <a:t>(</a:t>
            </a:r>
            <a:r>
              <a:rPr lang="zh-TW" altLang="en-US" sz="1600" dirty="0" smtClean="0">
                <a:latin typeface="標楷體" panose="03000509000000000000" pitchFamily="65" charset="-120"/>
                <a:ea typeface="標楷體" panose="03000509000000000000" pitchFamily="65" charset="-120"/>
              </a:rPr>
              <a:t>可至主計室網頁</a:t>
            </a:r>
            <a:r>
              <a:rPr lang="en-US" altLang="zh-TW" sz="1600" dirty="0" smtClean="0">
                <a:latin typeface="標楷體" panose="03000509000000000000" pitchFamily="65" charset="-120"/>
                <a:ea typeface="標楷體" panose="03000509000000000000" pitchFamily="65" charset="-120"/>
                <a:sym typeface="Wingdings" pitchFamily="2" charset="2"/>
              </a:rPr>
              <a:t></a:t>
            </a:r>
            <a:r>
              <a:rPr lang="zh-TW" altLang="en-US" sz="1600" dirty="0" smtClean="0">
                <a:latin typeface="標楷體" panose="03000509000000000000" pitchFamily="65" charset="-120"/>
                <a:ea typeface="標楷體" panose="03000509000000000000" pitchFamily="65" charset="-120"/>
                <a:sym typeface="Wingdings" pitchFamily="2" charset="2"/>
              </a:rPr>
              <a:t>表格下載</a:t>
            </a:r>
            <a:r>
              <a:rPr lang="en-US" altLang="zh-TW" sz="1600" dirty="0" smtClean="0">
                <a:latin typeface="標楷體" panose="03000509000000000000" pitchFamily="65" charset="-120"/>
                <a:ea typeface="標楷體" panose="03000509000000000000" pitchFamily="65" charset="-120"/>
                <a:sym typeface="Wingdings" pitchFamily="2" charset="2"/>
              </a:rPr>
              <a:t></a:t>
            </a:r>
            <a:r>
              <a:rPr lang="zh-TW" altLang="en-US" sz="1600" dirty="0" smtClean="0">
                <a:latin typeface="標楷體" panose="03000509000000000000" pitchFamily="65" charset="-120"/>
                <a:ea typeface="標楷體" panose="03000509000000000000" pitchFamily="65" charset="-120"/>
                <a:sym typeface="Wingdings" pitchFamily="2" charset="2"/>
              </a:rPr>
              <a:t>旅運費</a:t>
            </a:r>
            <a:r>
              <a:rPr lang="en-US" altLang="zh-TW" sz="1600" dirty="0" smtClean="0">
                <a:latin typeface="標楷體" panose="03000509000000000000" pitchFamily="65" charset="-120"/>
                <a:ea typeface="標楷體" panose="03000509000000000000" pitchFamily="65" charset="-120"/>
                <a:sym typeface="Wingdings" pitchFamily="2" charset="2"/>
              </a:rPr>
              <a:t></a:t>
            </a:r>
            <a:r>
              <a:rPr lang="zh-TW" altLang="en-US" sz="1600" dirty="0" smtClean="0">
                <a:latin typeface="標楷體" panose="03000509000000000000" pitchFamily="65" charset="-120"/>
                <a:ea typeface="標楷體" panose="03000509000000000000" pitchFamily="65" charset="-120"/>
              </a:rPr>
              <a:t>公務人員因公赴國外出差保險短期費率表 </a:t>
            </a:r>
            <a:r>
              <a:rPr lang="zh-TW" altLang="en-US" sz="1600" dirty="0" smtClean="0">
                <a:latin typeface="標楷體" panose="03000509000000000000" pitchFamily="65" charset="-120"/>
                <a:ea typeface="標楷體" panose="03000509000000000000" pitchFamily="65" charset="-120"/>
                <a:sym typeface="Wingdings" pitchFamily="2" charset="2"/>
              </a:rPr>
              <a:t>下載查閱</a:t>
            </a:r>
            <a:r>
              <a:rPr lang="en-US" altLang="zh-TW" sz="1600" dirty="0" smtClean="0">
                <a:latin typeface="標楷體" panose="03000509000000000000" pitchFamily="65" charset="-120"/>
                <a:ea typeface="標楷體" panose="03000509000000000000" pitchFamily="65" charset="-120"/>
              </a:rPr>
              <a:t>)</a:t>
            </a:r>
            <a:endParaRPr lang="zh-TW" altLang="en-US" sz="1600" dirty="0" smtClean="0">
              <a:latin typeface="標楷體" panose="03000509000000000000" pitchFamily="65" charset="-120"/>
              <a:ea typeface="標楷體" panose="03000509000000000000" pitchFamily="65" charset="-120"/>
            </a:endParaRPr>
          </a:p>
          <a:p>
            <a:pPr lvl="1"/>
            <a:r>
              <a:rPr lang="zh-TW" altLang="en-US" sz="1600" dirty="0" smtClean="0">
                <a:latin typeface="標楷體" panose="03000509000000000000" pitchFamily="65" charset="-120"/>
                <a:ea typeface="標楷體" panose="03000509000000000000" pitchFamily="65" charset="-120"/>
              </a:rPr>
              <a:t>行政費：</a:t>
            </a:r>
            <a:r>
              <a:rPr lang="zh-TW" altLang="zh-TW" sz="1600" dirty="0" smtClean="0">
                <a:latin typeface="標楷體" panose="03000509000000000000" pitchFamily="65" charset="-120"/>
                <a:ea typeface="標楷體" panose="03000509000000000000" pitchFamily="65" charset="-120"/>
              </a:rPr>
              <a:t>國外執行公務所必要之資料、報名、註冊、郵電、翻譯及運費等費用</a:t>
            </a:r>
            <a:r>
              <a:rPr lang="zh-TW" altLang="en-US" sz="1600" dirty="0" smtClean="0">
                <a:latin typeface="標楷體" panose="03000509000000000000" pitchFamily="65" charset="-120"/>
                <a:ea typeface="標楷體" panose="03000509000000000000" pitchFamily="65" charset="-120"/>
              </a:rPr>
              <a:t>；</a:t>
            </a:r>
            <a:r>
              <a:rPr lang="zh-TW" altLang="en-US" sz="1600" u="sng" dirty="0" smtClean="0">
                <a:latin typeface="標楷體" panose="03000509000000000000" pitchFamily="65" charset="-120"/>
                <a:ea typeface="標楷體" panose="03000509000000000000" pitchFamily="65" charset="-120"/>
              </a:rPr>
              <a:t>除會議報名及註冊費已核定外，其他需於出國前循行政程序簽核後始得報支。</a:t>
            </a:r>
          </a:p>
          <a:p>
            <a:pPr lvl="1"/>
            <a:r>
              <a:rPr lang="zh-TW" altLang="en-US" sz="1600" dirty="0" smtClean="0">
                <a:latin typeface="標楷體" panose="03000509000000000000" pitchFamily="65" charset="-120"/>
                <a:ea typeface="標楷體" panose="03000509000000000000" pitchFamily="65" charset="-120"/>
              </a:rPr>
              <a:t>禮品交際及雜費：包括</a:t>
            </a:r>
            <a:r>
              <a:rPr lang="zh-TW" altLang="zh-TW" sz="1600" dirty="0" smtClean="0">
                <a:latin typeface="標楷體" panose="03000509000000000000" pitchFamily="65" charset="-120"/>
                <a:ea typeface="標楷體" panose="03000509000000000000" pitchFamily="65" charset="-120"/>
              </a:rPr>
              <a:t>禮品費、交際費、計程車費</a:t>
            </a:r>
            <a:r>
              <a:rPr lang="zh-TW" altLang="en-US" sz="1600" dirty="0" smtClean="0">
                <a:latin typeface="標楷體" panose="03000509000000000000" pitchFamily="65" charset="-120"/>
                <a:ea typeface="標楷體" panose="03000509000000000000" pitchFamily="65" charset="-120"/>
              </a:rPr>
              <a:t>、租車費等費用，皆須檢附單據，按出差日數每人每日新臺幣</a:t>
            </a:r>
            <a:r>
              <a:rPr lang="en-US" altLang="zh-TW" sz="1600" dirty="0" smtClean="0">
                <a:latin typeface="標楷體" panose="03000509000000000000" pitchFamily="65" charset="-120"/>
                <a:ea typeface="標楷體" panose="03000509000000000000" pitchFamily="65" charset="-120"/>
              </a:rPr>
              <a:t>600</a:t>
            </a:r>
            <a:r>
              <a:rPr lang="zh-TW" altLang="en-US" sz="1600" dirty="0" smtClean="0">
                <a:latin typeface="標楷體" panose="03000509000000000000" pitchFamily="65" charset="-120"/>
                <a:ea typeface="標楷體" panose="03000509000000000000" pitchFamily="65" charset="-120"/>
              </a:rPr>
              <a:t>元</a:t>
            </a:r>
            <a:r>
              <a:rPr lang="en-US" altLang="zh-TW" sz="1600" dirty="0" smtClean="0">
                <a:latin typeface="標楷體" panose="03000509000000000000" pitchFamily="65" charset="-120"/>
                <a:ea typeface="標楷體" panose="03000509000000000000" pitchFamily="65" charset="-120"/>
              </a:rPr>
              <a:t>(</a:t>
            </a:r>
            <a:r>
              <a:rPr lang="en-US" altLang="zh-TW" sz="1600" dirty="0" err="1" smtClean="0">
                <a:latin typeface="標楷體" panose="03000509000000000000" pitchFamily="65" charset="-120"/>
                <a:ea typeface="標楷體" panose="03000509000000000000" pitchFamily="65" charset="-120"/>
              </a:rPr>
              <a:t>所有</a:t>
            </a:r>
            <a:r>
              <a:rPr lang="zh-TW" altLang="en-US" sz="1600" dirty="0" smtClean="0">
                <a:latin typeface="標楷體" panose="03000509000000000000" pitchFamily="65" charset="-120"/>
                <a:ea typeface="標楷體" panose="03000509000000000000" pitchFamily="65" charset="-120"/>
              </a:rPr>
              <a:t>項目合計</a:t>
            </a:r>
            <a:r>
              <a:rPr lang="en-US" altLang="zh-TW" sz="1600" dirty="0" smtClean="0">
                <a:latin typeface="標楷體" panose="03000509000000000000" pitchFamily="65" charset="-120"/>
                <a:ea typeface="標楷體" panose="03000509000000000000" pitchFamily="65" charset="-120"/>
              </a:rPr>
              <a:t>)</a:t>
            </a:r>
            <a:r>
              <a:rPr lang="zh-TW" altLang="en-US" sz="1600" dirty="0" smtClean="0">
                <a:latin typeface="標楷體" panose="03000509000000000000" pitchFamily="65" charset="-120"/>
                <a:ea typeface="標楷體" panose="03000509000000000000" pitchFamily="65" charset="-120"/>
              </a:rPr>
              <a:t>總額為限。</a:t>
            </a:r>
            <a:endParaRPr lang="en-US" altLang="zh-TW" sz="1600" dirty="0" smtClean="0">
              <a:latin typeface="標楷體" panose="03000509000000000000" pitchFamily="65" charset="-120"/>
              <a:ea typeface="標楷體" panose="03000509000000000000" pitchFamily="65" charset="-120"/>
            </a:endParaRPr>
          </a:p>
          <a:p>
            <a:pPr lvl="2"/>
            <a:r>
              <a:rPr lang="zh-TW" altLang="en-US" sz="1400" dirty="0">
                <a:latin typeface="標楷體" panose="03000509000000000000" pitchFamily="65" charset="-120"/>
                <a:ea typeface="標楷體" panose="03000509000000000000" pitchFamily="65" charset="-120"/>
              </a:rPr>
              <a:t>司處長級以上人員率團出差，如有租車必要，經機關首長核准</a:t>
            </a:r>
            <a:r>
              <a:rPr lang="zh-TW" altLang="en-US" sz="1400" dirty="0" smtClean="0">
                <a:latin typeface="標楷體" panose="03000509000000000000" pitchFamily="65" charset="-120"/>
                <a:ea typeface="標楷體" panose="03000509000000000000" pitchFamily="65" charset="-120"/>
              </a:rPr>
              <a:t>者得</a:t>
            </a:r>
            <a:r>
              <a:rPr lang="zh-TW" altLang="en-US" sz="1400" dirty="0">
                <a:latin typeface="標楷體" panose="03000509000000000000" pitchFamily="65" charset="-120"/>
                <a:ea typeface="標楷體" panose="03000509000000000000" pitchFamily="65" charset="-120"/>
              </a:rPr>
              <a:t>檢附原始單據覈實報支租車費，不</a:t>
            </a:r>
            <a:r>
              <a:rPr lang="zh-TW" altLang="en-US" sz="1400" dirty="0" smtClean="0">
                <a:latin typeface="標楷體" panose="03000509000000000000" pitchFamily="65" charset="-120"/>
                <a:ea typeface="標楷體" panose="03000509000000000000" pitchFamily="65" charset="-120"/>
              </a:rPr>
              <a:t>受</a:t>
            </a:r>
            <a:r>
              <a:rPr lang="zh-TW" altLang="en-US" sz="1400" dirty="0">
                <a:latin typeface="標楷體" panose="03000509000000000000" pitchFamily="65" charset="-120"/>
                <a:ea typeface="標楷體" panose="03000509000000000000" pitchFamily="65" charset="-120"/>
              </a:rPr>
              <a:t>每人每日新臺幣</a:t>
            </a:r>
            <a:r>
              <a:rPr lang="en-US" altLang="zh-TW" sz="1400" dirty="0">
                <a:latin typeface="標楷體" panose="03000509000000000000" pitchFamily="65" charset="-120"/>
                <a:ea typeface="標楷體" panose="03000509000000000000" pitchFamily="65" charset="-120"/>
              </a:rPr>
              <a:t>600</a:t>
            </a:r>
            <a:r>
              <a:rPr lang="zh-TW" altLang="en-US" sz="1400" dirty="0">
                <a:latin typeface="標楷體" panose="03000509000000000000" pitchFamily="65" charset="-120"/>
                <a:ea typeface="標楷體" panose="03000509000000000000" pitchFamily="65" charset="-120"/>
              </a:rPr>
              <a:t>元</a:t>
            </a:r>
            <a:r>
              <a:rPr lang="zh-TW" altLang="en-US" sz="1400" dirty="0" smtClean="0">
                <a:latin typeface="標楷體" panose="03000509000000000000" pitchFamily="65" charset="-120"/>
                <a:ea typeface="標楷體" panose="03000509000000000000" pitchFamily="65" charset="-120"/>
              </a:rPr>
              <a:t>之</a:t>
            </a:r>
            <a:r>
              <a:rPr lang="zh-TW" altLang="en-US" sz="1400" dirty="0">
                <a:latin typeface="標楷體" panose="03000509000000000000" pitchFamily="65" charset="-120"/>
                <a:ea typeface="標楷體" panose="03000509000000000000" pitchFamily="65" charset="-120"/>
              </a:rPr>
              <a:t>限制</a:t>
            </a:r>
            <a:r>
              <a:rPr lang="zh-TW" altLang="en-US" sz="1400" dirty="0" smtClean="0">
                <a:latin typeface="標楷體" panose="03000509000000000000" pitchFamily="65" charset="-120"/>
                <a:ea typeface="標楷體" panose="03000509000000000000" pitchFamily="65" charset="-120"/>
              </a:rPr>
              <a:t>。</a:t>
            </a:r>
            <a:endParaRPr lang="en-US" altLang="zh-TW" sz="1400" dirty="0" smtClean="0">
              <a:latin typeface="標楷體" panose="03000509000000000000" pitchFamily="65" charset="-120"/>
              <a:ea typeface="標楷體" panose="03000509000000000000" pitchFamily="65" charset="-120"/>
            </a:endParaRPr>
          </a:p>
          <a:p>
            <a:pPr lvl="2"/>
            <a:r>
              <a:rPr lang="zh-TW" altLang="en-US" sz="1400" dirty="0">
                <a:latin typeface="標楷體" panose="03000509000000000000" pitchFamily="65" charset="-120"/>
                <a:ea typeface="標楷體" panose="03000509000000000000" pitchFamily="65" charset="-120"/>
              </a:rPr>
              <a:t>出差</a:t>
            </a:r>
            <a:r>
              <a:rPr lang="zh-TW" altLang="en-US" sz="1400" dirty="0" smtClean="0">
                <a:latin typeface="標楷體" panose="03000509000000000000" pitchFamily="65" charset="-120"/>
                <a:ea typeface="標楷體" panose="03000509000000000000" pitchFamily="65" charset="-120"/>
              </a:rPr>
              <a:t>人員非屬司</a:t>
            </a:r>
            <a:r>
              <a:rPr lang="zh-TW" altLang="en-US" sz="1400" dirty="0">
                <a:latin typeface="標楷體" panose="03000509000000000000" pitchFamily="65" charset="-120"/>
                <a:ea typeface="標楷體" panose="03000509000000000000" pitchFamily="65" charset="-120"/>
              </a:rPr>
              <a:t>處長級以上</a:t>
            </a:r>
            <a:r>
              <a:rPr lang="zh-TW" altLang="en-US" sz="1400" dirty="0" smtClean="0">
                <a:latin typeface="標楷體" panose="03000509000000000000" pitchFamily="65" charset="-120"/>
                <a:ea typeface="標楷體" panose="03000509000000000000" pitchFamily="65" charset="-120"/>
              </a:rPr>
              <a:t>人員出差者，</a:t>
            </a:r>
            <a:r>
              <a:rPr lang="zh-TW" altLang="en-US" sz="1400" dirty="0">
                <a:latin typeface="標楷體" panose="03000509000000000000" pitchFamily="65" charset="-120"/>
                <a:ea typeface="標楷體" panose="03000509000000000000" pitchFamily="65" charset="-120"/>
              </a:rPr>
              <a:t>如有租車必要且提出租車費較出差行程所需長途</a:t>
            </a:r>
            <a:r>
              <a:rPr lang="zh-TW" altLang="en-US" sz="1400" dirty="0" smtClean="0">
                <a:latin typeface="標楷體" panose="03000509000000000000" pitchFamily="65" charset="-120"/>
                <a:ea typeface="標楷體" panose="03000509000000000000" pitchFamily="65" charset="-120"/>
              </a:rPr>
              <a:t>大眾</a:t>
            </a:r>
            <a:r>
              <a:rPr lang="zh-TW" altLang="en-US" sz="1400" dirty="0">
                <a:latin typeface="標楷體" panose="03000509000000000000" pitchFamily="65" charset="-120"/>
                <a:ea typeface="標楷體" panose="03000509000000000000" pitchFamily="65" charset="-120"/>
              </a:rPr>
              <a:t>陸運工具票價節省之證明文件者，得檢附原始單據覈實報支租車費，</a:t>
            </a:r>
            <a:r>
              <a:rPr lang="zh-TW" altLang="en-US" sz="1400" dirty="0" smtClean="0">
                <a:latin typeface="標楷體" panose="03000509000000000000" pitchFamily="65" charset="-120"/>
                <a:ea typeface="標楷體" panose="03000509000000000000" pitchFamily="65" charset="-120"/>
              </a:rPr>
              <a:t>不受</a:t>
            </a:r>
            <a:r>
              <a:rPr lang="zh-TW" altLang="en-US" sz="1400" dirty="0">
                <a:latin typeface="標楷體" panose="03000509000000000000" pitchFamily="65" charset="-120"/>
                <a:ea typeface="標楷體" panose="03000509000000000000" pitchFamily="65" charset="-120"/>
              </a:rPr>
              <a:t>每人每日新臺幣</a:t>
            </a:r>
            <a:r>
              <a:rPr lang="en-US" altLang="zh-TW" sz="1400" dirty="0">
                <a:latin typeface="標楷體" panose="03000509000000000000" pitchFamily="65" charset="-120"/>
                <a:ea typeface="標楷體" panose="03000509000000000000" pitchFamily="65" charset="-120"/>
              </a:rPr>
              <a:t>600</a:t>
            </a:r>
            <a:r>
              <a:rPr lang="zh-TW" altLang="en-US" sz="1400" dirty="0">
                <a:latin typeface="標楷體" panose="03000509000000000000" pitchFamily="65" charset="-120"/>
                <a:ea typeface="標楷體" panose="03000509000000000000" pitchFamily="65" charset="-120"/>
              </a:rPr>
              <a:t>元</a:t>
            </a:r>
            <a:r>
              <a:rPr lang="zh-TW" altLang="en-US" sz="1400" dirty="0" smtClean="0">
                <a:latin typeface="標楷體" panose="03000509000000000000" pitchFamily="65" charset="-120"/>
                <a:ea typeface="標楷體" panose="03000509000000000000" pitchFamily="65" charset="-120"/>
              </a:rPr>
              <a:t>之</a:t>
            </a:r>
            <a:r>
              <a:rPr lang="zh-TW" altLang="en-US" sz="1400" dirty="0">
                <a:latin typeface="標楷體" panose="03000509000000000000" pitchFamily="65" charset="-120"/>
                <a:ea typeface="標楷體" panose="03000509000000000000" pitchFamily="65" charset="-120"/>
              </a:rPr>
              <a:t>限制。</a:t>
            </a:r>
            <a:endParaRPr lang="zh-TW" altLang="en-US" sz="1400" dirty="0" smtClean="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51</a:t>
            </a:fld>
            <a:endParaRPr lang="zh-TW" alt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46049" y="260648"/>
            <a:ext cx="7859216" cy="986368"/>
          </a:xfrm>
        </p:spPr>
        <p:txBody>
          <a:bodyPr>
            <a:normAutofit fontScale="90000"/>
          </a:bodyPr>
          <a:lstStyle/>
          <a:p>
            <a:r>
              <a:rPr lang="zh-TW" altLang="en-US" dirty="0" smtClean="0">
                <a:latin typeface="標楷體" panose="03000509000000000000" pitchFamily="65" charset="-120"/>
                <a:ea typeface="標楷體" panose="03000509000000000000" pitchFamily="65" charset="-120"/>
              </a:rPr>
              <a:t>國外出差旅費</a:t>
            </a:r>
            <a:r>
              <a:rPr lang="en-US" altLang="zh-TW" dirty="0" smtClean="0">
                <a:latin typeface="標楷體" panose="03000509000000000000" pitchFamily="65" charset="-120"/>
                <a:ea typeface="標楷體" panose="03000509000000000000" pitchFamily="65" charset="-120"/>
              </a:rPr>
              <a:t>(5/5)--</a:t>
            </a:r>
            <a:r>
              <a:rPr lang="zh-TW" altLang="zh-TW" dirty="0" smtClean="0">
                <a:latin typeface="標楷體" panose="03000509000000000000" pitchFamily="65" charset="-120"/>
                <a:ea typeface="標楷體" panose="03000509000000000000" pitchFamily="65" charset="-120"/>
              </a:rPr>
              <a:t>赴國外進修、研究、實習</a:t>
            </a:r>
            <a:endParaRPr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p:txBody>
          <a:bodyPr>
            <a:normAutofit/>
          </a:bodyPr>
          <a:lstStyle/>
          <a:p>
            <a:pPr eaLnBrk="0"/>
            <a:r>
              <a:rPr lang="zh-TW" altLang="en-US" sz="2500" dirty="0" smtClean="0">
                <a:latin typeface="標楷體" panose="03000509000000000000" pitchFamily="65" charset="-120"/>
                <a:ea typeface="標楷體" panose="03000509000000000000" pitchFamily="65" charset="-120"/>
              </a:rPr>
              <a:t>依</a:t>
            </a:r>
            <a:r>
              <a:rPr lang="zh-TW" altLang="en-US" sz="2500" dirty="0" smtClean="0">
                <a:solidFill>
                  <a:srgbClr val="FF0000"/>
                </a:solidFill>
                <a:latin typeface="標楷體" panose="03000509000000000000" pitchFamily="65" charset="-120"/>
                <a:ea typeface="標楷體" panose="03000509000000000000" pitchFamily="65" charset="-120"/>
              </a:rPr>
              <a:t>「</a:t>
            </a:r>
            <a:r>
              <a:rPr lang="zh-TW" altLang="zh-TW" sz="2500" dirty="0" smtClean="0">
                <a:solidFill>
                  <a:srgbClr val="FF0000"/>
                </a:solidFill>
                <a:latin typeface="標楷體" panose="03000509000000000000" pitchFamily="65" charset="-120"/>
                <a:ea typeface="標楷體" panose="03000509000000000000" pitchFamily="65" charset="-120"/>
              </a:rPr>
              <a:t>中央各機關</a:t>
            </a:r>
            <a:r>
              <a:rPr lang="en-US" altLang="zh-TW" sz="2500" dirty="0" smtClean="0">
                <a:solidFill>
                  <a:srgbClr val="FF0000"/>
                </a:solidFill>
                <a:latin typeface="標楷體" panose="03000509000000000000" pitchFamily="65" charset="-120"/>
                <a:ea typeface="標楷體" panose="03000509000000000000" pitchFamily="65" charset="-120"/>
              </a:rPr>
              <a:t>(</a:t>
            </a:r>
            <a:r>
              <a:rPr lang="zh-TW" altLang="zh-TW" sz="2500" dirty="0" smtClean="0">
                <a:solidFill>
                  <a:srgbClr val="FF0000"/>
                </a:solidFill>
                <a:latin typeface="標楷體" panose="03000509000000000000" pitchFamily="65" charset="-120"/>
                <a:ea typeface="標楷體" panose="03000509000000000000" pitchFamily="65" charset="-120"/>
              </a:rPr>
              <a:t>含事業機構</a:t>
            </a:r>
            <a:r>
              <a:rPr lang="en-US" altLang="zh-TW" sz="2500" dirty="0" smtClean="0">
                <a:solidFill>
                  <a:srgbClr val="FF0000"/>
                </a:solidFill>
                <a:latin typeface="標楷體" panose="03000509000000000000" pitchFamily="65" charset="-120"/>
                <a:ea typeface="標楷體" panose="03000509000000000000" pitchFamily="65" charset="-120"/>
              </a:rPr>
              <a:t>)</a:t>
            </a:r>
            <a:r>
              <a:rPr lang="zh-TW" altLang="zh-TW" sz="2500" dirty="0" smtClean="0">
                <a:solidFill>
                  <a:srgbClr val="FF0000"/>
                </a:solidFill>
                <a:latin typeface="標楷體" panose="03000509000000000000" pitchFamily="65" charset="-120"/>
                <a:ea typeface="標楷體" panose="03000509000000000000" pitchFamily="65" charset="-120"/>
              </a:rPr>
              <a:t>派赴國外進修、研究、實習人員補助項目及數額表</a:t>
            </a:r>
            <a:r>
              <a:rPr lang="zh-TW" altLang="en-US" sz="2500" dirty="0" smtClean="0">
                <a:solidFill>
                  <a:srgbClr val="FF0000"/>
                </a:solidFill>
                <a:latin typeface="標楷體" panose="03000509000000000000" pitchFamily="65" charset="-120"/>
                <a:ea typeface="標楷體" panose="03000509000000000000" pitchFamily="65" charset="-120"/>
              </a:rPr>
              <a:t>」</a:t>
            </a:r>
            <a:r>
              <a:rPr lang="zh-TW" altLang="en-US" sz="2500" dirty="0" smtClean="0">
                <a:latin typeface="標楷體" panose="03000509000000000000" pitchFamily="65" charset="-120"/>
                <a:ea typeface="標楷體" panose="03000509000000000000" pitchFamily="65" charset="-120"/>
              </a:rPr>
              <a:t>辦理。</a:t>
            </a:r>
            <a:r>
              <a:rPr lang="en-US" altLang="zh-TW" sz="2500" dirty="0" smtClean="0">
                <a:latin typeface="標楷體" panose="03000509000000000000" pitchFamily="65" charset="-120"/>
                <a:ea typeface="標楷體" panose="03000509000000000000" pitchFamily="65" charset="-120"/>
              </a:rPr>
              <a:t>(</a:t>
            </a:r>
            <a:r>
              <a:rPr lang="zh-TW" altLang="en-US" sz="2500" dirty="0" smtClean="0">
                <a:latin typeface="標楷體" panose="03000509000000000000" pitchFamily="65" charset="-120"/>
                <a:ea typeface="標楷體" panose="03000509000000000000" pitchFamily="65" charset="-120"/>
              </a:rPr>
              <a:t>請至主計室網頁</a:t>
            </a:r>
            <a:r>
              <a:rPr lang="en-US" altLang="zh-TW" sz="2500" dirty="0" smtClean="0">
                <a:latin typeface="標楷體" panose="03000509000000000000" pitchFamily="65" charset="-120"/>
                <a:ea typeface="標楷體" panose="03000509000000000000" pitchFamily="65" charset="-120"/>
                <a:sym typeface="Wingdings" pitchFamily="2" charset="2"/>
              </a:rPr>
              <a:t></a:t>
            </a:r>
            <a:r>
              <a:rPr lang="zh-TW" altLang="en-US" sz="2500" dirty="0" smtClean="0">
                <a:latin typeface="標楷體" panose="03000509000000000000" pitchFamily="65" charset="-120"/>
                <a:ea typeface="標楷體" panose="03000509000000000000" pitchFamily="65" charset="-120"/>
                <a:sym typeface="Wingdings" pitchFamily="2" charset="2"/>
              </a:rPr>
              <a:t>法令規章</a:t>
            </a:r>
            <a:r>
              <a:rPr lang="en-US" altLang="zh-TW" sz="2500" dirty="0" smtClean="0">
                <a:latin typeface="標楷體" panose="03000509000000000000" pitchFamily="65" charset="-120"/>
                <a:ea typeface="標楷體" panose="03000509000000000000" pitchFamily="65" charset="-120"/>
                <a:sym typeface="Wingdings" pitchFamily="2" charset="2"/>
              </a:rPr>
              <a:t></a:t>
            </a:r>
            <a:r>
              <a:rPr lang="zh-TW" altLang="en-US" sz="2500" dirty="0" smtClean="0">
                <a:latin typeface="標楷體" panose="03000509000000000000" pitchFamily="65" charset="-120"/>
                <a:ea typeface="標楷體" panose="03000509000000000000" pitchFamily="65" charset="-120"/>
                <a:sym typeface="Wingdings" pitchFamily="2" charset="2"/>
              </a:rPr>
              <a:t>主計總處類別項下 下載查閱</a:t>
            </a:r>
            <a:r>
              <a:rPr lang="en-US" altLang="zh-TW" sz="2500" dirty="0" smtClean="0">
                <a:latin typeface="標楷體" panose="03000509000000000000" pitchFamily="65" charset="-120"/>
                <a:ea typeface="標楷體" panose="03000509000000000000" pitchFamily="65" charset="-120"/>
                <a:sym typeface="Wingdings" pitchFamily="2" charset="2"/>
              </a:rPr>
              <a:t>)</a:t>
            </a:r>
          </a:p>
          <a:p>
            <a:pPr eaLnBrk="0"/>
            <a:r>
              <a:rPr lang="zh-TW" altLang="en-US" sz="2500" dirty="0" smtClean="0">
                <a:latin typeface="標楷體" panose="03000509000000000000" pitchFamily="65" charset="-120"/>
                <a:ea typeface="標楷體" panose="03000509000000000000" pitchFamily="65" charset="-120"/>
              </a:rPr>
              <a:t>科技部專題研究計畫執行「移地研究」者適用。</a:t>
            </a:r>
            <a:endParaRPr lang="en-US" altLang="zh-TW" sz="2500" dirty="0" smtClean="0">
              <a:latin typeface="標楷體" panose="03000509000000000000" pitchFamily="65" charset="-120"/>
              <a:ea typeface="標楷體" panose="03000509000000000000" pitchFamily="65" charset="-120"/>
            </a:endParaRPr>
          </a:p>
          <a:p>
            <a:pPr eaLnBrk="0"/>
            <a:r>
              <a:rPr lang="zh-TW" altLang="zh-TW" sz="2500" dirty="0" smtClean="0">
                <a:latin typeface="標楷體" panose="03000509000000000000" pitchFamily="65" charset="-120"/>
                <a:ea typeface="標楷體" panose="03000509000000000000" pitchFamily="65" charset="-120"/>
              </a:rPr>
              <a:t>出國進修、研究、實習人員不得報支「國外出差旅費報支要點」第十五點、第十六點及第十七點所定之行政費</a:t>
            </a:r>
            <a:r>
              <a:rPr lang="en-US" altLang="zh-TW" sz="2500" dirty="0" smtClean="0">
                <a:latin typeface="標楷體" panose="03000509000000000000" pitchFamily="65" charset="-120"/>
                <a:ea typeface="標楷體" panose="03000509000000000000" pitchFamily="65" charset="-120"/>
              </a:rPr>
              <a:t>(</a:t>
            </a:r>
            <a:r>
              <a:rPr lang="zh-TW" altLang="zh-TW" sz="2500" dirty="0" smtClean="0">
                <a:latin typeface="標楷體" panose="03000509000000000000" pitchFamily="65" charset="-120"/>
                <a:ea typeface="標楷體" panose="03000509000000000000" pitchFamily="65" charset="-120"/>
              </a:rPr>
              <a:t>報名費及註冊費除外</a:t>
            </a:r>
            <a:r>
              <a:rPr lang="en-US" altLang="zh-TW" sz="2500" dirty="0" smtClean="0">
                <a:latin typeface="標楷體" panose="03000509000000000000" pitchFamily="65" charset="-120"/>
                <a:ea typeface="標楷體" panose="03000509000000000000" pitchFamily="65" charset="-120"/>
              </a:rPr>
              <a:t>)</a:t>
            </a:r>
            <a:r>
              <a:rPr lang="zh-TW" altLang="zh-TW" sz="2500" dirty="0" smtClean="0">
                <a:latin typeface="標楷體" panose="03000509000000000000" pitchFamily="65" charset="-120"/>
                <a:ea typeface="標楷體" panose="03000509000000000000" pitchFamily="65" charset="-120"/>
              </a:rPr>
              <a:t>、禮品交際及雜費。</a:t>
            </a:r>
            <a:endParaRPr lang="zh-TW" altLang="zh-TW" sz="2500"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58A380AB-936D-4527-96E3-67EC2F507ECF}" type="slidenum">
              <a:rPr lang="zh-TW" altLang="en-US" smtClean="0"/>
              <a:pPr/>
              <a:t>52</a:t>
            </a:fld>
            <a:endParaRPr lang="zh-TW"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zh-TW" altLang="en-US" dirty="0" smtClean="0">
                <a:latin typeface="標楷體" panose="03000509000000000000" pitchFamily="65" charset="-120"/>
                <a:ea typeface="標楷體" panose="03000509000000000000" pitchFamily="65" charset="-120"/>
              </a:rPr>
              <a:t>報支國內</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外</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出差旅費注意事項</a:t>
            </a:r>
            <a:r>
              <a:rPr lang="en-US" altLang="zh-TW" dirty="0" smtClean="0">
                <a:latin typeface="標楷體" panose="03000509000000000000" pitchFamily="65" charset="-120"/>
                <a:ea typeface="標楷體" panose="03000509000000000000" pitchFamily="65" charset="-120"/>
              </a:rPr>
              <a:t>(1/2)</a:t>
            </a:r>
            <a:endParaRPr lang="zh-TW" altLang="en-US" dirty="0">
              <a:latin typeface="標楷體" panose="03000509000000000000" pitchFamily="65" charset="-120"/>
              <a:ea typeface="標楷體" panose="03000509000000000000" pitchFamily="65" charset="-120"/>
            </a:endParaRPr>
          </a:p>
        </p:txBody>
      </p:sp>
      <p:sp>
        <p:nvSpPr>
          <p:cNvPr id="23555" name="Rectangle 3"/>
          <p:cNvSpPr>
            <a:spLocks noGrp="1" noChangeArrowheads="1"/>
          </p:cNvSpPr>
          <p:nvPr>
            <p:ph idx="1"/>
          </p:nvPr>
        </p:nvSpPr>
        <p:spPr/>
        <p:txBody>
          <a:bodyPr>
            <a:normAutofit/>
          </a:bodyPr>
          <a:lstStyle/>
          <a:p>
            <a:r>
              <a:rPr lang="zh-TW" altLang="en-US" dirty="0" smtClean="0">
                <a:latin typeface="標楷體" panose="03000509000000000000" pitchFamily="65" charset="-120"/>
                <a:ea typeface="標楷體" panose="03000509000000000000" pitchFamily="65" charset="-120"/>
              </a:rPr>
              <a:t>校內教職員：</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國內外差旅費報告表</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「主辦人事單位」處請送會</a:t>
            </a:r>
            <a:r>
              <a:rPr lang="zh-TW" altLang="en-US" dirty="0" smtClean="0">
                <a:solidFill>
                  <a:srgbClr val="FF0000"/>
                </a:solidFill>
                <a:latin typeface="標楷體" panose="03000509000000000000" pitchFamily="65" charset="-120"/>
                <a:ea typeface="標楷體" panose="03000509000000000000" pitchFamily="65" charset="-120"/>
              </a:rPr>
              <a:t>人事室核章。</a:t>
            </a:r>
          </a:p>
          <a:p>
            <a:r>
              <a:rPr lang="zh-TW" altLang="en-US" dirty="0" smtClean="0">
                <a:latin typeface="標楷體" panose="03000509000000000000" pitchFamily="65" charset="-120"/>
                <a:ea typeface="標楷體" panose="03000509000000000000" pitchFamily="65" charset="-120"/>
              </a:rPr>
              <a:t>計畫助理、校外人士：</a:t>
            </a:r>
          </a:p>
          <a:p>
            <a:pPr lvl="1"/>
            <a:r>
              <a:rPr lang="zh-TW" altLang="en-US" dirty="0" smtClean="0">
                <a:latin typeface="標楷體" panose="03000509000000000000" pitchFamily="65" charset="-120"/>
                <a:ea typeface="標楷體" panose="03000509000000000000" pitchFamily="65" charset="-120"/>
              </a:rPr>
              <a:t>國內外</a:t>
            </a:r>
            <a:r>
              <a:rPr lang="zh-TW" altLang="en-US" dirty="0" smtClean="0">
                <a:solidFill>
                  <a:srgbClr val="FF0000"/>
                </a:solidFill>
                <a:latin typeface="標楷體" panose="03000509000000000000" pitchFamily="65" charset="-120"/>
                <a:ea typeface="標楷體" panose="03000509000000000000" pitchFamily="65" charset="-120"/>
              </a:rPr>
              <a:t>差旅費報告表</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「主辦人事單位」處請</a:t>
            </a:r>
            <a:r>
              <a:rPr lang="zh-TW" altLang="en-US" dirty="0" smtClean="0">
                <a:solidFill>
                  <a:srgbClr val="FF0000"/>
                </a:solidFill>
                <a:latin typeface="標楷體" panose="03000509000000000000" pitchFamily="65" charset="-120"/>
                <a:ea typeface="標楷體" panose="03000509000000000000" pitchFamily="65" charset="-120"/>
              </a:rPr>
              <a:t>計畫主持人</a:t>
            </a:r>
            <a:r>
              <a:rPr lang="zh-TW" altLang="en-US" dirty="0" smtClean="0">
                <a:latin typeface="標楷體" panose="03000509000000000000" pitchFamily="65" charset="-120"/>
                <a:ea typeface="標楷體" panose="03000509000000000000" pitchFamily="65" charset="-120"/>
              </a:rPr>
              <a:t>核章。</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研究助理國內外出差申請單</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請送會</a:t>
            </a:r>
            <a:r>
              <a:rPr lang="zh-TW" altLang="en-US" dirty="0" smtClean="0">
                <a:solidFill>
                  <a:srgbClr val="FF0000"/>
                </a:solidFill>
                <a:latin typeface="標楷體" panose="03000509000000000000" pitchFamily="65" charset="-120"/>
                <a:ea typeface="標楷體" panose="03000509000000000000" pitchFamily="65" charset="-120"/>
              </a:rPr>
              <a:t>人事室。</a:t>
            </a:r>
            <a:endParaRPr lang="en-US" altLang="zh-TW" dirty="0" smtClean="0">
              <a:solidFill>
                <a:srgbClr val="FF0000"/>
              </a:solidFill>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校外人士請檢附校外人士國內外出差申請單，如有原服務單位之差假單，則請一併檢附。</a:t>
            </a:r>
            <a:endParaRPr lang="en-US" altLang="zh-TW" dirty="0" smtClean="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53</a:t>
            </a:fld>
            <a:endParaRPr lang="zh-TW" alt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normAutofit fontScale="90000"/>
          </a:bodyPr>
          <a:lstStyle/>
          <a:p>
            <a:r>
              <a:rPr lang="zh-TW" altLang="en-US" dirty="0" smtClean="0">
                <a:latin typeface="標楷體" panose="03000509000000000000" pitchFamily="65" charset="-120"/>
                <a:ea typeface="標楷體" panose="03000509000000000000" pitchFamily="65" charset="-120"/>
              </a:rPr>
              <a:t>報支國內</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外</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出差旅費注意事項</a:t>
            </a:r>
            <a:r>
              <a:rPr lang="en-US" altLang="zh-TW" dirty="0" smtClean="0">
                <a:latin typeface="標楷體" panose="03000509000000000000" pitchFamily="65" charset="-120"/>
                <a:ea typeface="標楷體" panose="03000509000000000000" pitchFamily="65" charset="-120"/>
              </a:rPr>
              <a:t>(2/2)</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a:bodyPr>
          <a:lstStyle/>
          <a:p>
            <a:r>
              <a:rPr lang="zh-TW" altLang="en-US" b="0" dirty="0" smtClean="0">
                <a:latin typeface="標楷體" panose="03000509000000000000" pitchFamily="65" charset="-120"/>
                <a:ea typeface="標楷體" panose="03000509000000000000" pitchFamily="65" charset="-120"/>
              </a:rPr>
              <a:t>出差假別應為</a:t>
            </a:r>
            <a:r>
              <a:rPr lang="zh-TW" altLang="en-US" b="0" dirty="0" smtClean="0">
                <a:solidFill>
                  <a:srgbClr val="FF0000"/>
                </a:solidFill>
                <a:latin typeface="標楷體" panose="03000509000000000000" pitchFamily="65" charset="-120"/>
                <a:ea typeface="標楷體" panose="03000509000000000000" pitchFamily="65" charset="-120"/>
              </a:rPr>
              <a:t>「公差」或「公假</a:t>
            </a:r>
            <a:r>
              <a:rPr lang="en-US" altLang="zh-TW" b="0" dirty="0" smtClean="0">
                <a:solidFill>
                  <a:srgbClr val="FF0000"/>
                </a:solidFill>
                <a:latin typeface="標楷體" panose="03000509000000000000" pitchFamily="65" charset="-120"/>
                <a:ea typeface="標楷體" panose="03000509000000000000" pitchFamily="65" charset="-120"/>
              </a:rPr>
              <a:t>(</a:t>
            </a:r>
            <a:r>
              <a:rPr lang="zh-TW" altLang="en-US" b="0" dirty="0" smtClean="0">
                <a:solidFill>
                  <a:srgbClr val="FF0000"/>
                </a:solidFill>
                <a:latin typeface="標楷體" panose="03000509000000000000" pitchFamily="65" charset="-120"/>
                <a:ea typeface="標楷體" panose="03000509000000000000" pitchFamily="65" charset="-120"/>
              </a:rPr>
              <a:t>具公差性質</a:t>
            </a:r>
            <a:r>
              <a:rPr lang="en-US" altLang="zh-TW" b="0" dirty="0" smtClean="0">
                <a:solidFill>
                  <a:srgbClr val="FF0000"/>
                </a:solidFill>
                <a:latin typeface="標楷體" panose="03000509000000000000" pitchFamily="65" charset="-120"/>
                <a:ea typeface="標楷體" panose="03000509000000000000" pitchFamily="65" charset="-120"/>
              </a:rPr>
              <a:t>)</a:t>
            </a:r>
            <a:r>
              <a:rPr lang="zh-TW" altLang="en-US" b="0" dirty="0" smtClean="0">
                <a:solidFill>
                  <a:srgbClr val="FF0000"/>
                </a:solidFill>
                <a:latin typeface="標楷體" panose="03000509000000000000" pitchFamily="65" charset="-120"/>
                <a:ea typeface="標楷體" panose="03000509000000000000" pitchFamily="65" charset="-120"/>
              </a:rPr>
              <a:t>」</a:t>
            </a:r>
            <a:r>
              <a:rPr lang="zh-TW" altLang="en-US" b="0" dirty="0" smtClean="0">
                <a:latin typeface="標楷體" panose="03000509000000000000" pitchFamily="65" charset="-120"/>
                <a:ea typeface="標楷體" panose="03000509000000000000" pitchFamily="65" charset="-120"/>
              </a:rPr>
              <a:t>，才能請領差旅費，請務必於請假時選擇正確的假別；請假相關事宜請洽人事室。</a:t>
            </a:r>
            <a:endParaRPr lang="en-US" altLang="zh-TW" b="0" dirty="0" smtClean="0">
              <a:latin typeface="標楷體" panose="03000509000000000000" pitchFamily="65" charset="-120"/>
              <a:ea typeface="標楷體" panose="03000509000000000000" pitchFamily="65" charset="-120"/>
            </a:endParaRPr>
          </a:p>
          <a:p>
            <a:r>
              <a:rPr lang="zh-TW" altLang="en-US" b="0" dirty="0" smtClean="0">
                <a:latin typeface="標楷體" panose="03000509000000000000" pitchFamily="65" charset="-120"/>
                <a:ea typeface="標楷體" panose="03000509000000000000" pitchFamily="65" charset="-120"/>
              </a:rPr>
              <a:t>臺灣銀行無該貨幣即期賣出匯價者，以現金匯價為依據。</a:t>
            </a:r>
            <a:endParaRPr lang="en-US" altLang="zh-TW" b="0" dirty="0" smtClean="0">
              <a:latin typeface="標楷體" panose="03000509000000000000" pitchFamily="65" charset="-120"/>
              <a:ea typeface="標楷體" panose="03000509000000000000" pitchFamily="65" charset="-120"/>
            </a:endParaRPr>
          </a:p>
          <a:p>
            <a:r>
              <a:rPr lang="zh-TW" altLang="en-US" b="0" dirty="0" smtClean="0">
                <a:latin typeface="標楷體" panose="03000509000000000000" pitchFamily="65" charset="-120"/>
                <a:ea typeface="標楷體" panose="03000509000000000000" pitchFamily="65" charset="-120"/>
              </a:rPr>
              <a:t>相關單據應編號，以便與差旅費報告表相對應。</a:t>
            </a:r>
            <a:endParaRPr lang="en-US" altLang="zh-TW" b="0" dirty="0" smtClean="0">
              <a:latin typeface="標楷體" panose="03000509000000000000" pitchFamily="65" charset="-120"/>
              <a:ea typeface="標楷體" panose="03000509000000000000" pitchFamily="65" charset="-120"/>
            </a:endParaRPr>
          </a:p>
          <a:p>
            <a:r>
              <a:rPr lang="zh-TW" altLang="en-US" b="0" dirty="0" smtClean="0">
                <a:latin typeface="標楷體" panose="03000509000000000000" pitchFamily="65" charset="-120"/>
                <a:ea typeface="標楷體" panose="03000509000000000000" pitchFamily="65" charset="-120"/>
              </a:rPr>
              <a:t>科技部計畫</a:t>
            </a:r>
            <a:r>
              <a:rPr lang="zh-TW" altLang="en-US" sz="2800" b="0" dirty="0" smtClean="0">
                <a:solidFill>
                  <a:srgbClr val="FF0000"/>
                </a:solidFill>
                <a:latin typeface="標楷體" panose="03000509000000000000" pitchFamily="65" charset="-120"/>
                <a:ea typeface="標楷體" panose="03000509000000000000" pitchFamily="65" charset="-120"/>
              </a:rPr>
              <a:t>若出國人員、人數、次數、天數、地點或出國種類、參與之國際會議與申請書及核定清單不符，請先辦理變更。</a:t>
            </a:r>
            <a:endParaRPr lang="en-US" altLang="zh-TW" sz="2800" b="0" dirty="0" smtClean="0">
              <a:solidFill>
                <a:srgbClr val="FF0000"/>
              </a:solidFill>
              <a:latin typeface="標楷體" panose="03000509000000000000" pitchFamily="65" charset="-120"/>
              <a:ea typeface="標楷體" panose="03000509000000000000" pitchFamily="65" charset="-120"/>
            </a:endParaRPr>
          </a:p>
          <a:p>
            <a:r>
              <a:rPr lang="zh-TW" altLang="en-US" b="0" dirty="0" smtClean="0">
                <a:latin typeface="標楷體" panose="03000509000000000000" pitchFamily="65" charset="-120"/>
                <a:ea typeface="標楷體" panose="03000509000000000000" pitchFamily="65" charset="-120"/>
              </a:rPr>
              <a:t>科技部計畫核定</a:t>
            </a:r>
            <a:r>
              <a:rPr lang="zh-TW" altLang="en-US" dirty="0" smtClean="0">
                <a:latin typeface="標楷體" panose="03000509000000000000" pitchFamily="65" charset="-120"/>
                <a:ea typeface="標楷體" panose="03000509000000000000" pitchFamily="65" charset="-120"/>
              </a:rPr>
              <a:t>出國種類</a:t>
            </a:r>
            <a:r>
              <a:rPr lang="zh-TW" altLang="en-US" b="0" dirty="0" smtClean="0">
                <a:solidFill>
                  <a:srgbClr val="FF0000"/>
                </a:solidFill>
                <a:latin typeface="標楷體" panose="03000509000000000000" pitchFamily="65" charset="-120"/>
                <a:ea typeface="標楷體" panose="03000509000000000000" pitchFamily="65" charset="-120"/>
              </a:rPr>
              <a:t>未依規定辦理流用</a:t>
            </a:r>
            <a:r>
              <a:rPr lang="zh-TW" altLang="en-US" b="0" dirty="0" smtClean="0">
                <a:latin typeface="標楷體" panose="03000509000000000000" pitchFamily="65" charset="-120"/>
                <a:ea typeface="標楷體" panose="03000509000000000000" pitchFamily="65" charset="-120"/>
              </a:rPr>
              <a:t>及變更，</a:t>
            </a:r>
            <a:r>
              <a:rPr lang="zh-TW" altLang="en-US" b="0" dirty="0" smtClean="0">
                <a:solidFill>
                  <a:srgbClr val="FF0000"/>
                </a:solidFill>
                <a:latin typeface="標楷體" panose="03000509000000000000" pitchFamily="65" charset="-120"/>
                <a:ea typeface="標楷體" panose="03000509000000000000" pitchFamily="65" charset="-120"/>
              </a:rPr>
              <a:t>且未動支</a:t>
            </a:r>
            <a:r>
              <a:rPr lang="zh-TW" altLang="en-US" b="0" dirty="0" smtClean="0">
                <a:latin typeface="標楷體" panose="03000509000000000000" pitchFamily="65" charset="-120"/>
                <a:ea typeface="標楷體" panose="03000509000000000000" pitchFamily="65" charset="-120"/>
              </a:rPr>
              <a:t>者，需於結案時繳回科技部。</a:t>
            </a:r>
            <a:endParaRPr lang="en-US" altLang="zh-TW" b="0" dirty="0" smtClean="0">
              <a:latin typeface="標楷體" panose="03000509000000000000" pitchFamily="65" charset="-120"/>
              <a:ea typeface="標楷體" panose="03000509000000000000" pitchFamily="65" charset="-120"/>
            </a:endParaRPr>
          </a:p>
          <a:p>
            <a:endParaRPr lang="en-US" altLang="zh-TW" b="0" dirty="0" smtClean="0"/>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54</a:t>
            </a:fld>
            <a:endParaRPr lang="zh-TW" alt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研究設備</a:t>
            </a:r>
            <a:endParaRPr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a:xfrm>
            <a:off x="457200" y="1340768"/>
            <a:ext cx="7139136" cy="5114968"/>
          </a:xfrm>
        </p:spPr>
        <p:txBody>
          <a:bodyPr>
            <a:normAutofit fontScale="92500"/>
          </a:bodyPr>
          <a:lstStyle/>
          <a:p>
            <a:r>
              <a:rPr lang="zh-TW" altLang="en-US" b="0" dirty="0" smtClean="0">
                <a:latin typeface="標楷體" panose="03000509000000000000" pitchFamily="65" charset="-120"/>
                <a:ea typeface="標楷體" panose="03000509000000000000" pitchFamily="65" charset="-120"/>
              </a:rPr>
              <a:t>定義：單價在新臺幣</a:t>
            </a:r>
            <a:r>
              <a:rPr lang="zh-TW" altLang="en-US" b="0" dirty="0" smtClean="0">
                <a:solidFill>
                  <a:srgbClr val="FF0000"/>
                </a:solidFill>
                <a:latin typeface="標楷體" panose="03000509000000000000" pitchFamily="65" charset="-120"/>
                <a:ea typeface="標楷體" panose="03000509000000000000" pitchFamily="65" charset="-120"/>
              </a:rPr>
              <a:t>一萬元以上</a:t>
            </a:r>
            <a:r>
              <a:rPr lang="zh-TW" altLang="en-US" b="0" dirty="0" smtClean="0">
                <a:latin typeface="標楷體" panose="03000509000000000000" pitchFamily="65" charset="-120"/>
                <a:ea typeface="標楷體" panose="03000509000000000000" pitchFamily="65" charset="-120"/>
              </a:rPr>
              <a:t>，且使用年限在</a:t>
            </a:r>
            <a:r>
              <a:rPr lang="zh-TW" altLang="en-US" b="0" dirty="0" smtClean="0">
                <a:solidFill>
                  <a:srgbClr val="FF0000"/>
                </a:solidFill>
                <a:latin typeface="標楷體" panose="03000509000000000000" pitchFamily="65" charset="-120"/>
                <a:ea typeface="標楷體" panose="03000509000000000000" pitchFamily="65" charset="-120"/>
              </a:rPr>
              <a:t>二年以上</a:t>
            </a:r>
            <a:r>
              <a:rPr lang="zh-TW" altLang="en-US" b="0" dirty="0" smtClean="0">
                <a:latin typeface="標楷體" panose="03000509000000000000" pitchFamily="65" charset="-120"/>
                <a:ea typeface="標楷體" panose="03000509000000000000" pitchFamily="65" charset="-120"/>
              </a:rPr>
              <a:t>與研究計畫直接有關之各項設備。</a:t>
            </a:r>
            <a:endParaRPr lang="en-US" altLang="zh-TW" b="0" dirty="0" smtClean="0">
              <a:latin typeface="標楷體" panose="03000509000000000000" pitchFamily="65" charset="-120"/>
              <a:ea typeface="標楷體" panose="03000509000000000000" pitchFamily="65" charset="-120"/>
            </a:endParaRPr>
          </a:p>
          <a:p>
            <a:r>
              <a:rPr lang="zh-TW" altLang="en-US" b="0" dirty="0" smtClean="0">
                <a:latin typeface="標楷體" panose="03000509000000000000" pitchFamily="65" charset="-120"/>
                <a:ea typeface="標楷體" panose="03000509000000000000" pitchFamily="65" charset="-120"/>
              </a:rPr>
              <a:t>採購前請先</a:t>
            </a:r>
            <a:r>
              <a:rPr lang="zh-TW" altLang="en-US" b="0" dirty="0" smtClean="0">
                <a:solidFill>
                  <a:srgbClr val="FF0000"/>
                </a:solidFill>
                <a:latin typeface="標楷體" panose="03000509000000000000" pitchFamily="65" charset="-120"/>
                <a:ea typeface="標楷體" panose="03000509000000000000" pitchFamily="65" charset="-120"/>
              </a:rPr>
              <a:t>確認核定清單</a:t>
            </a:r>
            <a:r>
              <a:rPr lang="zh-TW" altLang="en-US" b="0" dirty="0" smtClean="0">
                <a:latin typeface="標楷體" panose="03000509000000000000" pitchFamily="65" charset="-120"/>
                <a:ea typeface="標楷體" panose="03000509000000000000" pitchFamily="65" charset="-120"/>
              </a:rPr>
              <a:t>內是否核定欲購買之設備；</a:t>
            </a:r>
            <a:r>
              <a:rPr lang="zh-TW" altLang="en-US" b="0" dirty="0" smtClean="0">
                <a:latin typeface="標楷體" panose="03000509000000000000" pitchFamily="65" charset="-120"/>
                <a:ea typeface="標楷體" panose="03000509000000000000" pitchFamily="65" charset="-120"/>
                <a:sym typeface="Wingdings" pitchFamily="2" charset="2"/>
              </a:rPr>
              <a:t>若無，則需先申請變更。</a:t>
            </a:r>
            <a:endParaRPr lang="en-US" altLang="zh-TW" b="0" dirty="0" smtClean="0">
              <a:latin typeface="標楷體" panose="03000509000000000000" pitchFamily="65" charset="-120"/>
              <a:ea typeface="標楷體" panose="03000509000000000000" pitchFamily="65" charset="-120"/>
            </a:endParaRPr>
          </a:p>
          <a:p>
            <a:r>
              <a:rPr lang="zh-TW" altLang="en-US" b="0" dirty="0" smtClean="0">
                <a:latin typeface="標楷體" panose="03000509000000000000" pitchFamily="65" charset="-120"/>
                <a:ea typeface="標楷體" panose="03000509000000000000" pitchFamily="65" charset="-120"/>
              </a:rPr>
              <a:t>報支經費時應檢附文件</a:t>
            </a:r>
          </a:p>
          <a:p>
            <a:pPr lvl="1"/>
            <a:r>
              <a:rPr lang="zh-TW" altLang="en-US" sz="2200" dirty="0" smtClean="0">
                <a:latin typeface="標楷體" panose="03000509000000000000" pitchFamily="65" charset="-120"/>
                <a:ea typeface="標楷體" panose="03000509000000000000" pitchFamily="65" charset="-120"/>
              </a:rPr>
              <a:t>經費結報單或掛號公文</a:t>
            </a:r>
            <a:r>
              <a:rPr lang="en-US" altLang="zh-TW" sz="2200" dirty="0" smtClean="0">
                <a:latin typeface="標楷體" panose="03000509000000000000" pitchFamily="65" charset="-120"/>
                <a:ea typeface="標楷體" panose="03000509000000000000" pitchFamily="65" charset="-120"/>
              </a:rPr>
              <a:t>(</a:t>
            </a:r>
            <a:r>
              <a:rPr lang="zh-TW" altLang="en-US" sz="2200" dirty="0" smtClean="0">
                <a:latin typeface="標楷體" panose="03000509000000000000" pitchFamily="65" charset="-120"/>
                <a:ea typeface="標楷體" panose="03000509000000000000" pitchFamily="65" charset="-120"/>
              </a:rPr>
              <a:t>如已代墊則改附公用清冊，惟請於公用清冊註明先行代墊事由</a:t>
            </a:r>
            <a:r>
              <a:rPr lang="en-US" altLang="zh-TW" sz="2200" dirty="0" smtClean="0">
                <a:latin typeface="標楷體" panose="03000509000000000000" pitchFamily="65" charset="-120"/>
                <a:ea typeface="標楷體" panose="03000509000000000000" pitchFamily="65" charset="-120"/>
              </a:rPr>
              <a:t>)</a:t>
            </a:r>
          </a:p>
          <a:p>
            <a:pPr lvl="1"/>
            <a:r>
              <a:rPr lang="zh-TW" altLang="en-US" sz="2200" dirty="0" smtClean="0">
                <a:latin typeface="標楷體" panose="03000509000000000000" pitchFamily="65" charset="-120"/>
                <a:ea typeface="標楷體" panose="03000509000000000000" pitchFamily="65" charset="-120"/>
              </a:rPr>
              <a:t>支出憑證黏存單</a:t>
            </a:r>
            <a:r>
              <a:rPr lang="en-US" altLang="zh-TW" sz="2200" dirty="0" smtClean="0">
                <a:latin typeface="標楷體" panose="03000509000000000000" pitchFamily="65" charset="-120"/>
                <a:ea typeface="標楷體" panose="03000509000000000000" pitchFamily="65" charset="-120"/>
              </a:rPr>
              <a:t>+</a:t>
            </a:r>
            <a:r>
              <a:rPr lang="zh-TW" altLang="en-US" sz="2200" dirty="0" smtClean="0">
                <a:latin typeface="標楷體" panose="03000509000000000000" pitchFamily="65" charset="-120"/>
                <a:ea typeface="標楷體" panose="03000509000000000000" pitchFamily="65" charset="-120"/>
              </a:rPr>
              <a:t>收據、發票</a:t>
            </a:r>
            <a:endParaRPr lang="en-US" altLang="zh-TW" sz="2200" dirty="0" smtClean="0">
              <a:latin typeface="標楷體" panose="03000509000000000000" pitchFamily="65" charset="-120"/>
              <a:ea typeface="標楷體" panose="03000509000000000000" pitchFamily="65" charset="-120"/>
            </a:endParaRPr>
          </a:p>
          <a:p>
            <a:pPr lvl="1"/>
            <a:r>
              <a:rPr lang="zh-TW" altLang="en-US" sz="2200" dirty="0" smtClean="0">
                <a:latin typeface="標楷體" panose="03000509000000000000" pitchFamily="65" charset="-120"/>
                <a:ea typeface="標楷體" panose="03000509000000000000" pitchFamily="65" charset="-120"/>
              </a:rPr>
              <a:t>財產</a:t>
            </a:r>
            <a:r>
              <a:rPr lang="en-US" altLang="zh-TW" sz="2200" dirty="0" smtClean="0">
                <a:latin typeface="標楷體" panose="03000509000000000000" pitchFamily="65" charset="-120"/>
                <a:ea typeface="標楷體" panose="03000509000000000000" pitchFamily="65" charset="-120"/>
              </a:rPr>
              <a:t>(</a:t>
            </a:r>
            <a:r>
              <a:rPr lang="zh-TW" altLang="en-US" sz="2200" dirty="0" smtClean="0">
                <a:latin typeface="標楷體" panose="03000509000000000000" pitchFamily="65" charset="-120"/>
                <a:ea typeface="標楷體" panose="03000509000000000000" pitchFamily="65" charset="-120"/>
              </a:rPr>
              <a:t>軟體</a:t>
            </a:r>
            <a:r>
              <a:rPr lang="en-US" altLang="zh-TW" sz="2200" dirty="0" smtClean="0">
                <a:latin typeface="標楷體" panose="03000509000000000000" pitchFamily="65" charset="-120"/>
                <a:ea typeface="標楷體" panose="03000509000000000000" pitchFamily="65" charset="-120"/>
              </a:rPr>
              <a:t>)</a:t>
            </a:r>
            <a:r>
              <a:rPr lang="zh-TW" altLang="en-US" sz="2200" dirty="0" smtClean="0">
                <a:latin typeface="標楷體" panose="03000509000000000000" pitchFamily="65" charset="-120"/>
                <a:ea typeface="標楷體" panose="03000509000000000000" pitchFamily="65" charset="-120"/>
              </a:rPr>
              <a:t>增加單、財產增值單</a:t>
            </a:r>
            <a:endParaRPr lang="en-US" altLang="zh-TW" sz="2200" dirty="0" smtClean="0">
              <a:latin typeface="標楷體" panose="03000509000000000000" pitchFamily="65" charset="-120"/>
              <a:ea typeface="標楷體" panose="03000509000000000000" pitchFamily="65" charset="-120"/>
            </a:endParaRPr>
          </a:p>
          <a:p>
            <a:pPr lvl="1"/>
            <a:r>
              <a:rPr lang="zh-TW" altLang="en-US" sz="2200" dirty="0" smtClean="0">
                <a:latin typeface="標楷體" panose="03000509000000000000" pitchFamily="65" charset="-120"/>
                <a:ea typeface="標楷體" panose="03000509000000000000" pitchFamily="65" charset="-120"/>
              </a:rPr>
              <a:t>逾</a:t>
            </a:r>
            <a:r>
              <a:rPr lang="en-US" altLang="zh-TW" sz="2200" dirty="0" smtClean="0">
                <a:latin typeface="標楷體" panose="03000509000000000000" pitchFamily="65" charset="-120"/>
                <a:ea typeface="標楷體" panose="03000509000000000000" pitchFamily="65" charset="-120"/>
              </a:rPr>
              <a:t>10</a:t>
            </a:r>
            <a:r>
              <a:rPr lang="zh-TW" altLang="en-US" sz="2200" dirty="0" smtClean="0">
                <a:latin typeface="標楷體" panose="03000509000000000000" pitchFamily="65" charset="-120"/>
                <a:ea typeface="標楷體" panose="03000509000000000000" pitchFamily="65" charset="-120"/>
              </a:rPr>
              <a:t>萬元之採購案件，需另附請購</a:t>
            </a:r>
            <a:r>
              <a:rPr lang="zh-TW" altLang="en-US" sz="2200" dirty="0">
                <a:latin typeface="標楷體" panose="03000509000000000000" pitchFamily="65" charset="-120"/>
                <a:ea typeface="標楷體" panose="03000509000000000000" pitchFamily="65" charset="-120"/>
              </a:rPr>
              <a:t>文件</a:t>
            </a:r>
            <a:r>
              <a:rPr lang="en-US" altLang="zh-TW" sz="2200" dirty="0" smtClean="0">
                <a:latin typeface="標楷體" panose="03000509000000000000" pitchFamily="65" charset="-120"/>
                <a:ea typeface="標楷體" panose="03000509000000000000" pitchFamily="65" charset="-120"/>
              </a:rPr>
              <a:t>(</a:t>
            </a:r>
            <a:r>
              <a:rPr lang="zh-TW" altLang="en-US" sz="2200" dirty="0" smtClean="0">
                <a:latin typeface="標楷體" panose="03000509000000000000" pitchFamily="65" charset="-120"/>
                <a:ea typeface="標楷體" panose="03000509000000000000" pitchFamily="65" charset="-120"/>
              </a:rPr>
              <a:t>請購單、估價單、合約等</a:t>
            </a:r>
            <a:r>
              <a:rPr lang="en-US" altLang="zh-TW" sz="2200" dirty="0" smtClean="0">
                <a:latin typeface="標楷體" panose="03000509000000000000" pitchFamily="65" charset="-120"/>
                <a:ea typeface="標楷體" panose="03000509000000000000" pitchFamily="65" charset="-120"/>
              </a:rPr>
              <a:t>)</a:t>
            </a:r>
            <a:r>
              <a:rPr lang="zh-TW" altLang="en-US" sz="2200" dirty="0" smtClean="0">
                <a:latin typeface="標楷體" panose="03000509000000000000" pitchFamily="65" charset="-120"/>
                <a:ea typeface="標楷體" panose="03000509000000000000" pitchFamily="65" charset="-120"/>
              </a:rPr>
              <a:t>，適用科研採購者請詳</a:t>
            </a:r>
            <a:r>
              <a:rPr lang="en-US" altLang="zh-TW" sz="2200" dirty="0" smtClean="0">
                <a:latin typeface="標楷體" panose="03000509000000000000" pitchFamily="65" charset="-120"/>
                <a:ea typeface="標楷體" panose="03000509000000000000" pitchFamily="65" charset="-120"/>
              </a:rPr>
              <a:t>P20</a:t>
            </a:r>
            <a:r>
              <a:rPr lang="zh-TW" altLang="en-US" sz="2200" dirty="0" smtClean="0">
                <a:latin typeface="標楷體" panose="03000509000000000000" pitchFamily="65" charset="-120"/>
                <a:ea typeface="標楷體" panose="03000509000000000000" pitchFamily="65" charset="-120"/>
              </a:rPr>
              <a:t>之說明</a:t>
            </a:r>
            <a:endParaRPr lang="en-US" altLang="zh-TW" sz="2200" dirty="0" smtClean="0">
              <a:latin typeface="標楷體" panose="03000509000000000000" pitchFamily="65" charset="-120"/>
              <a:ea typeface="標楷體" panose="03000509000000000000" pitchFamily="65" charset="-120"/>
            </a:endParaRPr>
          </a:p>
          <a:p>
            <a:r>
              <a:rPr lang="zh-TW" altLang="en-US" b="0" dirty="0" smtClean="0">
                <a:latin typeface="標楷體" panose="03000509000000000000" pitchFamily="65" charset="-120"/>
                <a:ea typeface="標楷體" panose="03000509000000000000" pitchFamily="65" charset="-120"/>
              </a:rPr>
              <a:t>科技部計畫核定應購置設備品項</a:t>
            </a:r>
            <a:r>
              <a:rPr lang="zh-TW" altLang="en-US" b="0" dirty="0" smtClean="0">
                <a:solidFill>
                  <a:srgbClr val="FF0000"/>
                </a:solidFill>
                <a:latin typeface="標楷體" panose="03000509000000000000" pitchFamily="65" charset="-120"/>
                <a:ea typeface="標楷體" panose="03000509000000000000" pitchFamily="65" charset="-120"/>
              </a:rPr>
              <a:t>未依規定辦理流用</a:t>
            </a:r>
            <a:r>
              <a:rPr lang="zh-TW" altLang="en-US" b="0" dirty="0" smtClean="0">
                <a:latin typeface="標楷體" panose="03000509000000000000" pitchFamily="65" charset="-120"/>
                <a:ea typeface="標楷體" panose="03000509000000000000" pitchFamily="65" charset="-120"/>
              </a:rPr>
              <a:t>及變更，</a:t>
            </a:r>
            <a:r>
              <a:rPr lang="zh-TW" altLang="en-US" b="0" dirty="0" smtClean="0">
                <a:solidFill>
                  <a:srgbClr val="FF0000"/>
                </a:solidFill>
                <a:latin typeface="標楷體" panose="03000509000000000000" pitchFamily="65" charset="-120"/>
                <a:ea typeface="標楷體" panose="03000509000000000000" pitchFamily="65" charset="-120"/>
              </a:rPr>
              <a:t>且未動支</a:t>
            </a:r>
            <a:r>
              <a:rPr lang="zh-TW" altLang="en-US" b="0" dirty="0" smtClean="0">
                <a:latin typeface="標楷體" panose="03000509000000000000" pitchFamily="65" charset="-120"/>
                <a:ea typeface="標楷體" panose="03000509000000000000" pitchFamily="65" charset="-120"/>
              </a:rPr>
              <a:t>者，需於結案時繳回科技部。</a:t>
            </a:r>
            <a:endParaRPr lang="zh-TW" altLang="en-US" b="0"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55</a:t>
            </a:fld>
            <a:endParaRPr lang="zh-TW" alt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彈性支用額度</a:t>
            </a:r>
            <a:r>
              <a:rPr lang="en-US" altLang="zh-TW" dirty="0" smtClean="0">
                <a:latin typeface="標楷體" panose="03000509000000000000" pitchFamily="65" charset="-120"/>
                <a:ea typeface="標楷體" panose="03000509000000000000" pitchFamily="65" charset="-120"/>
              </a:rPr>
              <a:t>(1/2)</a:t>
            </a:r>
            <a:endParaRPr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p:txBody>
          <a:bodyPr>
            <a:normAutofit/>
          </a:bodyPr>
          <a:lstStyle/>
          <a:p>
            <a:r>
              <a:rPr lang="zh-TW" altLang="en-US" dirty="0" smtClean="0">
                <a:latin typeface="標楷體" panose="03000509000000000000" pitchFamily="65" charset="-120"/>
                <a:ea typeface="標楷體" panose="03000509000000000000" pitchFamily="65" charset="-120"/>
              </a:rPr>
              <a:t>可使用之額度請詳</a:t>
            </a:r>
            <a:r>
              <a:rPr lang="zh-TW" altLang="en-US" dirty="0" smtClean="0">
                <a:solidFill>
                  <a:srgbClr val="FF0000"/>
                </a:solidFill>
                <a:latin typeface="標楷體" panose="03000509000000000000" pitchFamily="65" charset="-120"/>
                <a:ea typeface="標楷體" panose="03000509000000000000" pitchFamily="65" charset="-120"/>
              </a:rPr>
              <a:t>核定清單</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使用範圍</a:t>
            </a:r>
            <a:endParaRPr lang="en-US" altLang="zh-TW" dirty="0" smtClean="0">
              <a:latin typeface="標楷體" panose="03000509000000000000" pitchFamily="65" charset="-120"/>
              <a:ea typeface="標楷體" panose="03000509000000000000" pitchFamily="65" charset="-120"/>
            </a:endParaRPr>
          </a:p>
          <a:p>
            <a:pPr lvl="1"/>
            <a:r>
              <a:rPr lang="zh-TW" altLang="en-US" sz="2200" dirty="0" smtClean="0">
                <a:latin typeface="標楷體" panose="03000509000000000000" pitchFamily="65" charset="-120"/>
                <a:ea typeface="標楷體" panose="03000509000000000000" pitchFamily="65" charset="-120"/>
              </a:rPr>
              <a:t>接待</a:t>
            </a:r>
            <a:r>
              <a:rPr lang="zh-TW" altLang="en-US" sz="2200" dirty="0" smtClean="0">
                <a:solidFill>
                  <a:srgbClr val="FF0000"/>
                </a:solidFill>
                <a:latin typeface="標楷體" panose="03000509000000000000" pitchFamily="65" charset="-120"/>
                <a:ea typeface="標楷體" panose="03000509000000000000" pitchFamily="65" charset="-120"/>
              </a:rPr>
              <a:t>國外訪賓</a:t>
            </a:r>
            <a:r>
              <a:rPr lang="zh-TW" altLang="en-US" sz="2200" dirty="0" smtClean="0">
                <a:latin typeface="標楷體" panose="03000509000000000000" pitchFamily="65" charset="-120"/>
                <a:ea typeface="標楷體" panose="03000509000000000000" pitchFamily="65" charset="-120"/>
              </a:rPr>
              <a:t>之餐敘及饋贈、或國際交流。</a:t>
            </a:r>
            <a:endParaRPr lang="en-US" altLang="zh-TW" sz="2200" dirty="0" smtClean="0">
              <a:latin typeface="標楷體" panose="03000509000000000000" pitchFamily="65" charset="-120"/>
              <a:ea typeface="標楷體" panose="03000509000000000000" pitchFamily="65" charset="-120"/>
            </a:endParaRPr>
          </a:p>
          <a:p>
            <a:pPr lvl="1"/>
            <a:r>
              <a:rPr lang="zh-TW" altLang="zh-TW" sz="2200" dirty="0" smtClean="0">
                <a:latin typeface="標楷體" panose="03000509000000000000" pitchFamily="65" charset="-120"/>
                <a:ea typeface="標楷體" panose="03000509000000000000" pitchFamily="65" charset="-120"/>
              </a:rPr>
              <a:t>同一執行機構人員</a:t>
            </a:r>
            <a:r>
              <a:rPr lang="en-US" altLang="zh-TW" sz="2200" dirty="0" smtClean="0">
                <a:latin typeface="標楷體" panose="03000509000000000000" pitchFamily="65" charset="-120"/>
                <a:ea typeface="標楷體" panose="03000509000000000000" pitchFamily="65" charset="-120"/>
              </a:rPr>
              <a:t>(</a:t>
            </a:r>
            <a:r>
              <a:rPr lang="zh-TW" altLang="zh-TW" sz="2200" dirty="0" smtClean="0">
                <a:latin typeface="標楷體" panose="03000509000000000000" pitchFamily="65" charset="-120"/>
                <a:ea typeface="標楷體" panose="03000509000000000000" pitchFamily="65" charset="-120"/>
              </a:rPr>
              <a:t>非計畫內相關人員</a:t>
            </a:r>
            <a:r>
              <a:rPr lang="en-US" altLang="zh-TW" sz="2200" dirty="0" smtClean="0">
                <a:latin typeface="標楷體" panose="03000509000000000000" pitchFamily="65" charset="-120"/>
                <a:ea typeface="標楷體" panose="03000509000000000000" pitchFamily="65" charset="-120"/>
              </a:rPr>
              <a:t>)</a:t>
            </a:r>
            <a:r>
              <a:rPr lang="zh-TW" altLang="zh-TW" sz="2200" dirty="0" smtClean="0">
                <a:latin typeface="標楷體" panose="03000509000000000000" pitchFamily="65" charset="-120"/>
                <a:ea typeface="標楷體" panose="03000509000000000000" pitchFamily="65" charset="-120"/>
              </a:rPr>
              <a:t>支援計畫研究相關會議之諮詢或文件資料之撰稿、審查等，</a:t>
            </a:r>
            <a:r>
              <a:rPr lang="zh-TW" altLang="zh-TW" sz="2200" dirty="0" smtClean="0">
                <a:solidFill>
                  <a:srgbClr val="FF0000"/>
                </a:solidFill>
                <a:latin typeface="標楷體" panose="03000509000000000000" pitchFamily="65" charset="-120"/>
                <a:ea typeface="標楷體" panose="03000509000000000000" pitchFamily="65" charset="-120"/>
              </a:rPr>
              <a:t>得認定為外聘專家學者，支給</a:t>
            </a:r>
            <a:r>
              <a:rPr lang="zh-TW" altLang="zh-TW" sz="2200" dirty="0" smtClean="0">
                <a:latin typeface="標楷體" panose="03000509000000000000" pitchFamily="65" charset="-120"/>
                <a:ea typeface="標楷體" panose="03000509000000000000" pitchFamily="65" charset="-120"/>
              </a:rPr>
              <a:t>出席費、稿費或審查費。</a:t>
            </a:r>
            <a:endParaRPr lang="en-US" altLang="zh-TW" sz="2200" dirty="0" smtClean="0">
              <a:latin typeface="標楷體" panose="03000509000000000000" pitchFamily="65" charset="-120"/>
              <a:ea typeface="標楷體" panose="03000509000000000000" pitchFamily="65" charset="-120"/>
            </a:endParaRPr>
          </a:p>
          <a:p>
            <a:pPr lvl="1"/>
            <a:r>
              <a:rPr lang="zh-TW" altLang="zh-TW" sz="2200" dirty="0" smtClean="0">
                <a:latin typeface="標楷體" panose="03000509000000000000" pitchFamily="65" charset="-120"/>
                <a:ea typeface="標楷體" panose="03000509000000000000" pitchFamily="65" charset="-120"/>
              </a:rPr>
              <a:t>同一執行機構人員</a:t>
            </a:r>
            <a:r>
              <a:rPr lang="en-US" altLang="zh-TW" sz="2200" dirty="0" smtClean="0">
                <a:latin typeface="標楷體" panose="03000509000000000000" pitchFamily="65" charset="-120"/>
                <a:ea typeface="標楷體" panose="03000509000000000000" pitchFamily="65" charset="-120"/>
              </a:rPr>
              <a:t>(</a:t>
            </a:r>
            <a:r>
              <a:rPr lang="zh-TW" altLang="zh-TW" sz="2200" dirty="0" smtClean="0">
                <a:latin typeface="標楷體" panose="03000509000000000000" pitchFamily="65" charset="-120"/>
                <a:ea typeface="標楷體" panose="03000509000000000000" pitchFamily="65" charset="-120"/>
              </a:rPr>
              <a:t>非計畫內相關人員</a:t>
            </a:r>
            <a:r>
              <a:rPr lang="en-US" altLang="zh-TW" sz="2200" dirty="0" smtClean="0">
                <a:latin typeface="標楷體" panose="03000509000000000000" pitchFamily="65" charset="-120"/>
                <a:ea typeface="標楷體" panose="03000509000000000000" pitchFamily="65" charset="-120"/>
              </a:rPr>
              <a:t>)</a:t>
            </a:r>
            <a:r>
              <a:rPr lang="zh-TW" altLang="zh-TW" sz="2200" dirty="0" smtClean="0">
                <a:latin typeface="標楷體" panose="03000509000000000000" pitchFamily="65" charset="-120"/>
                <a:ea typeface="標楷體" panose="03000509000000000000" pitchFamily="65" charset="-120"/>
              </a:rPr>
              <a:t>支援計畫研究相關講座，</a:t>
            </a:r>
            <a:r>
              <a:rPr lang="zh-TW" altLang="zh-TW" sz="2200" dirty="0" smtClean="0">
                <a:solidFill>
                  <a:srgbClr val="FF0000"/>
                </a:solidFill>
                <a:latin typeface="標楷體" panose="03000509000000000000" pitchFamily="65" charset="-120"/>
                <a:ea typeface="標楷體" panose="03000509000000000000" pitchFamily="65" charset="-120"/>
              </a:rPr>
              <a:t>以外聘人員標準支給</a:t>
            </a:r>
            <a:r>
              <a:rPr lang="zh-TW" altLang="zh-TW" sz="2200" dirty="0" smtClean="0">
                <a:latin typeface="標楷體" panose="03000509000000000000" pitchFamily="65" charset="-120"/>
                <a:ea typeface="標楷體" panose="03000509000000000000" pitchFamily="65" charset="-120"/>
              </a:rPr>
              <a:t>鐘點費。</a:t>
            </a:r>
            <a:endParaRPr lang="en-US" altLang="zh-TW" sz="2200" dirty="0" smtClean="0">
              <a:latin typeface="標楷體" panose="03000509000000000000" pitchFamily="65" charset="-120"/>
              <a:ea typeface="標楷體" panose="03000509000000000000" pitchFamily="65" charset="-120"/>
            </a:endParaRPr>
          </a:p>
          <a:p>
            <a:pPr lvl="1"/>
            <a:r>
              <a:rPr lang="zh-TW" altLang="zh-TW" sz="2200" dirty="0" smtClean="0">
                <a:latin typeface="標楷體" panose="03000509000000000000" pitchFamily="65" charset="-120"/>
                <a:ea typeface="標楷體" panose="03000509000000000000" pitchFamily="65" charset="-120"/>
              </a:rPr>
              <a:t>依實際研究需要，</a:t>
            </a:r>
            <a:r>
              <a:rPr lang="zh-TW" altLang="en-US" sz="2200" dirty="0" smtClean="0">
                <a:solidFill>
                  <a:srgbClr val="FF0000"/>
                </a:solidFill>
                <a:latin typeface="標楷體" panose="03000509000000000000" pitchFamily="65" charset="-120"/>
                <a:ea typeface="標楷體" panose="03000509000000000000" pitchFamily="65" charset="-120"/>
              </a:rPr>
              <a:t>核實報支計程車資或</a:t>
            </a:r>
            <a:r>
              <a:rPr lang="zh-TW" altLang="zh-TW" sz="2200" dirty="0" smtClean="0">
                <a:solidFill>
                  <a:srgbClr val="FF0000"/>
                </a:solidFill>
                <a:latin typeface="標楷體" panose="03000509000000000000" pitchFamily="65" charset="-120"/>
                <a:ea typeface="標楷體" panose="03000509000000000000" pitchFamily="65" charset="-120"/>
              </a:rPr>
              <a:t>自行駕車的油料、過路</a:t>
            </a:r>
            <a:r>
              <a:rPr lang="en-US" altLang="zh-TW" sz="2200" dirty="0" smtClean="0">
                <a:solidFill>
                  <a:srgbClr val="FF0000"/>
                </a:solidFill>
                <a:latin typeface="標楷體" panose="03000509000000000000" pitchFamily="65" charset="-120"/>
                <a:ea typeface="標楷體" panose="03000509000000000000" pitchFamily="65" charset="-120"/>
              </a:rPr>
              <a:t>(</a:t>
            </a:r>
            <a:r>
              <a:rPr lang="zh-TW" altLang="zh-TW" sz="2200" dirty="0" smtClean="0">
                <a:solidFill>
                  <a:srgbClr val="FF0000"/>
                </a:solidFill>
                <a:latin typeface="標楷體" panose="03000509000000000000" pitchFamily="65" charset="-120"/>
                <a:ea typeface="標楷體" panose="03000509000000000000" pitchFamily="65" charset="-120"/>
              </a:rPr>
              <a:t>橋</a:t>
            </a:r>
            <a:r>
              <a:rPr lang="en-US" altLang="zh-TW" sz="2200" dirty="0" smtClean="0">
                <a:solidFill>
                  <a:srgbClr val="FF0000"/>
                </a:solidFill>
                <a:latin typeface="標楷體" panose="03000509000000000000" pitchFamily="65" charset="-120"/>
                <a:ea typeface="標楷體" panose="03000509000000000000" pitchFamily="65" charset="-120"/>
              </a:rPr>
              <a:t>)</a:t>
            </a:r>
            <a:r>
              <a:rPr lang="zh-TW" altLang="zh-TW" sz="2200" dirty="0" smtClean="0">
                <a:solidFill>
                  <a:srgbClr val="FF0000"/>
                </a:solidFill>
                <a:latin typeface="標楷體" panose="03000509000000000000" pitchFamily="65" charset="-120"/>
                <a:ea typeface="標楷體" panose="03000509000000000000" pitchFamily="65" charset="-120"/>
              </a:rPr>
              <a:t>、停車</a:t>
            </a:r>
            <a:r>
              <a:rPr lang="zh-TW" altLang="zh-TW" sz="2200" dirty="0" smtClean="0">
                <a:latin typeface="標楷體" panose="03000509000000000000" pitchFamily="65" charset="-120"/>
                <a:ea typeface="標楷體" panose="03000509000000000000" pitchFamily="65" charset="-120"/>
              </a:rPr>
              <a:t>等費用。</a:t>
            </a:r>
            <a:endParaRPr lang="en-US" altLang="zh-TW" sz="2200" dirty="0" smtClean="0">
              <a:latin typeface="標楷體" panose="03000509000000000000" pitchFamily="65" charset="-120"/>
              <a:ea typeface="標楷體" panose="03000509000000000000" pitchFamily="65" charset="-120"/>
            </a:endParaRPr>
          </a:p>
          <a:p>
            <a:pPr lvl="1"/>
            <a:r>
              <a:rPr lang="zh-TW" altLang="zh-TW" sz="2200" dirty="0" smtClean="0">
                <a:latin typeface="標楷體" panose="03000509000000000000" pitchFamily="65" charset="-120"/>
                <a:ea typeface="標楷體" panose="03000509000000000000" pitchFamily="65" charset="-120"/>
              </a:rPr>
              <a:t>回饋學術研究問卷或田野調查受訪</a:t>
            </a:r>
            <a:r>
              <a:rPr lang="en-US" altLang="zh-TW" sz="2200" dirty="0" smtClean="0">
                <a:latin typeface="標楷體" panose="03000509000000000000" pitchFamily="65" charset="-120"/>
                <a:ea typeface="標楷體" panose="03000509000000000000" pitchFamily="65" charset="-120"/>
              </a:rPr>
              <a:t>(</a:t>
            </a:r>
            <a:r>
              <a:rPr lang="zh-TW" altLang="zh-TW" sz="2200" dirty="0" smtClean="0">
                <a:latin typeface="標楷體" panose="03000509000000000000" pitchFamily="65" charset="-120"/>
                <a:ea typeface="標楷體" panose="03000509000000000000" pitchFamily="65" charset="-120"/>
              </a:rPr>
              <a:t>試</a:t>
            </a:r>
            <a:r>
              <a:rPr lang="en-US" altLang="zh-TW" sz="2200" dirty="0" smtClean="0">
                <a:latin typeface="標楷體" panose="03000509000000000000" pitchFamily="65" charset="-120"/>
                <a:ea typeface="標楷體" panose="03000509000000000000" pitchFamily="65" charset="-120"/>
              </a:rPr>
              <a:t>)</a:t>
            </a:r>
            <a:r>
              <a:rPr lang="zh-TW" altLang="zh-TW" sz="2200" dirty="0" smtClean="0">
                <a:latin typeface="標楷體" panose="03000509000000000000" pitchFamily="65" charset="-120"/>
                <a:ea typeface="標楷體" panose="03000509000000000000" pitchFamily="65" charset="-120"/>
              </a:rPr>
              <a:t>者之</a:t>
            </a:r>
            <a:r>
              <a:rPr lang="zh-TW" altLang="zh-TW" sz="2200" dirty="0" smtClean="0">
                <a:solidFill>
                  <a:srgbClr val="FF0000"/>
                </a:solidFill>
                <a:latin typeface="標楷體" panose="03000509000000000000" pitchFamily="65" charset="-120"/>
                <a:ea typeface="標楷體" panose="03000509000000000000" pitchFamily="65" charset="-120"/>
              </a:rPr>
              <a:t>郵政禮券</a:t>
            </a:r>
            <a:r>
              <a:rPr lang="zh-TW" altLang="zh-TW" sz="2200" dirty="0" smtClean="0">
                <a:latin typeface="標楷體" panose="03000509000000000000" pitchFamily="65" charset="-120"/>
                <a:ea typeface="標楷體" panose="03000509000000000000" pitchFamily="65" charset="-120"/>
              </a:rPr>
              <a:t>費用。</a:t>
            </a:r>
            <a:endParaRPr lang="zh-TW" altLang="en-US" sz="2200" dirty="0" smtClean="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56</a:t>
            </a:fld>
            <a:endParaRPr lang="zh-TW" alt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彈性支用額度</a:t>
            </a:r>
            <a:r>
              <a:rPr lang="en-US" altLang="zh-TW" dirty="0" smtClean="0">
                <a:latin typeface="標楷體" panose="03000509000000000000" pitchFamily="65" charset="-120"/>
                <a:ea typeface="標楷體" panose="03000509000000000000" pitchFamily="65" charset="-120"/>
              </a:rPr>
              <a:t>(2/2)</a:t>
            </a:r>
            <a:endParaRPr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p:txBody>
          <a:bodyPr/>
          <a:lstStyle/>
          <a:p>
            <a:r>
              <a:rPr lang="zh-TW" altLang="en-US" dirty="0" smtClean="0">
                <a:latin typeface="標楷體" panose="03000509000000000000" pitchFamily="65" charset="-120"/>
                <a:ea typeface="標楷體" panose="03000509000000000000" pitchFamily="65" charset="-120"/>
              </a:rPr>
              <a:t>報支經費方式</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憑證需</a:t>
            </a:r>
            <a:r>
              <a:rPr lang="zh-TW" altLang="en-US" dirty="0" smtClean="0">
                <a:solidFill>
                  <a:srgbClr val="FF0000"/>
                </a:solidFill>
                <a:latin typeface="標楷體" panose="03000509000000000000" pitchFamily="65" charset="-120"/>
                <a:ea typeface="標楷體" panose="03000509000000000000" pitchFamily="65" charset="-120"/>
              </a:rPr>
              <a:t>單獨黏貼</a:t>
            </a:r>
            <a:r>
              <a:rPr lang="zh-TW" altLang="en-US" dirty="0" smtClean="0">
                <a:latin typeface="標楷體" panose="03000509000000000000" pitchFamily="65" charset="-120"/>
                <a:ea typeface="標楷體" panose="03000509000000000000" pitchFamily="65" charset="-120"/>
              </a:rPr>
              <a:t>於支出憑證黏存單上，不得與業務費單據一併黏貼。</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於支出憑證黏存單上的「預算科目」欄位註明為「</a:t>
            </a:r>
            <a:r>
              <a:rPr lang="zh-TW" altLang="en-US" dirty="0" smtClean="0">
                <a:solidFill>
                  <a:srgbClr val="FF0000"/>
                </a:solidFill>
                <a:latin typeface="標楷體" panose="03000509000000000000" pitchFamily="65" charset="-120"/>
                <a:ea typeface="標楷體" panose="03000509000000000000" pitchFamily="65" charset="-120"/>
              </a:rPr>
              <a:t>動支彈性支用額度</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報支油料費，請檢附相關里程資訊及註明油資計算方式。</a:t>
            </a:r>
            <a:endParaRPr lang="en-US" altLang="zh-TW" dirty="0" smtClean="0">
              <a:latin typeface="標楷體" panose="03000509000000000000" pitchFamily="65" charset="-120"/>
              <a:ea typeface="標楷體" panose="03000509000000000000" pitchFamily="65" charset="-120"/>
            </a:endParaRPr>
          </a:p>
          <a:p>
            <a:pPr lvl="1"/>
            <a:endParaRPr lang="en-US" altLang="zh-TW" dirty="0" smtClean="0">
              <a:latin typeface="微軟正黑體" pitchFamily="34" charset="-120"/>
              <a:ea typeface="微軟正黑體" pitchFamily="34" charset="-120"/>
            </a:endParaRPr>
          </a:p>
          <a:p>
            <a:pPr lvl="1"/>
            <a:endParaRPr lang="zh-TW" altLang="zh-TW" sz="2400" dirty="0" smtClean="0">
              <a:latin typeface="微軟正黑體" pitchFamily="34" charset="-120"/>
              <a:ea typeface="微軟正黑體" pitchFamily="34" charset="-120"/>
            </a:endParaRPr>
          </a:p>
          <a:p>
            <a:pPr lvl="1"/>
            <a:endParaRPr lang="zh-TW" altLang="en-US" dirty="0" smtClean="0">
              <a:latin typeface="微軟正黑體" pitchFamily="34" charset="-120"/>
              <a:ea typeface="微軟正黑體" pitchFamily="34" charset="-120"/>
            </a:endParaRPr>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57</a:t>
            </a:fld>
            <a:endParaRPr lang="zh-TW" alt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科技部計畫經費結案</a:t>
            </a:r>
            <a:r>
              <a:rPr lang="en-US" altLang="zh-TW" dirty="0" smtClean="0">
                <a:latin typeface="標楷體" panose="03000509000000000000" pitchFamily="65" charset="-120"/>
                <a:ea typeface="標楷體" panose="03000509000000000000" pitchFamily="65" charset="-120"/>
              </a:rPr>
              <a:t>(1/2)</a:t>
            </a:r>
            <a:endParaRPr lang="zh-TW" altLang="en-US" dirty="0">
              <a:latin typeface="標楷體" panose="03000509000000000000" pitchFamily="65" charset="-120"/>
              <a:ea typeface="標楷體" panose="03000509000000000000" pitchFamily="65" charset="-120"/>
            </a:endParaRPr>
          </a:p>
        </p:txBody>
      </p:sp>
      <p:sp>
        <p:nvSpPr>
          <p:cNvPr id="54275" name="Rectangle 3"/>
          <p:cNvSpPr>
            <a:spLocks noGrp="1" noChangeArrowheads="1"/>
          </p:cNvSpPr>
          <p:nvPr>
            <p:ph idx="1"/>
          </p:nvPr>
        </p:nvSpPr>
        <p:spPr>
          <a:xfrm>
            <a:off x="457200" y="1340768"/>
            <a:ext cx="7239000" cy="5517232"/>
          </a:xfrm>
        </p:spPr>
        <p:txBody>
          <a:bodyPr>
            <a:normAutofit fontScale="85000" lnSpcReduction="20000"/>
          </a:bodyPr>
          <a:lstStyle/>
          <a:p>
            <a:pPr>
              <a:lnSpc>
                <a:spcPct val="120000"/>
              </a:lnSpc>
            </a:pPr>
            <a:r>
              <a:rPr lang="zh-TW" altLang="en-US" dirty="0" smtClean="0">
                <a:latin typeface="標楷體" panose="03000509000000000000" pitchFamily="65" charset="-120"/>
                <a:ea typeface="標楷體" panose="03000509000000000000" pitchFamily="65" charset="-120"/>
              </a:rPr>
              <a:t>應於計畫執行期滿後</a:t>
            </a:r>
            <a:r>
              <a:rPr lang="en-US" altLang="zh-TW" dirty="0" smtClean="0">
                <a:solidFill>
                  <a:srgbClr val="FF0000"/>
                </a:solidFill>
                <a:latin typeface="標楷體" panose="03000509000000000000" pitchFamily="65" charset="-120"/>
                <a:ea typeface="標楷體" panose="03000509000000000000" pitchFamily="65" charset="-120"/>
              </a:rPr>
              <a:t>3</a:t>
            </a:r>
            <a:r>
              <a:rPr lang="zh-TW" altLang="en-US" dirty="0" smtClean="0">
                <a:solidFill>
                  <a:srgbClr val="FF0000"/>
                </a:solidFill>
                <a:latin typeface="標楷體" panose="03000509000000000000" pitchFamily="65" charset="-120"/>
                <a:ea typeface="標楷體" panose="03000509000000000000" pitchFamily="65" charset="-120"/>
              </a:rPr>
              <a:t>個月</a:t>
            </a:r>
            <a:r>
              <a:rPr lang="zh-TW" altLang="en-US" dirty="0" smtClean="0">
                <a:latin typeface="標楷體" panose="03000509000000000000" pitchFamily="65" charset="-120"/>
                <a:ea typeface="標楷體" panose="03000509000000000000" pitchFamily="65" charset="-120"/>
              </a:rPr>
              <a:t>內，辦理經費結報</a:t>
            </a:r>
            <a:endParaRPr lang="en-US" altLang="zh-TW" dirty="0" smtClean="0">
              <a:latin typeface="標楷體" panose="03000509000000000000" pitchFamily="65" charset="-120"/>
              <a:ea typeface="標楷體" panose="03000509000000000000" pitchFamily="65" charset="-120"/>
            </a:endParaRPr>
          </a:p>
          <a:p>
            <a:pPr lvl="1">
              <a:lnSpc>
                <a:spcPct val="120000"/>
              </a:lnSpc>
            </a:pPr>
            <a:r>
              <a:rPr lang="zh-TW" altLang="en-US" dirty="0" smtClean="0">
                <a:latin typeface="標楷體" panose="03000509000000000000" pitchFamily="65" charset="-120"/>
                <a:ea typeface="標楷體" panose="03000509000000000000" pitchFamily="65" charset="-120"/>
              </a:rPr>
              <a:t>依科技部補助專題研究計畫作業要點第</a:t>
            </a:r>
            <a:r>
              <a:rPr lang="en-US" altLang="zh-TW" dirty="0" smtClean="0">
                <a:latin typeface="標楷體" panose="03000509000000000000" pitchFamily="65" charset="-120"/>
                <a:ea typeface="標楷體" panose="03000509000000000000" pitchFamily="65" charset="-120"/>
              </a:rPr>
              <a:t>18</a:t>
            </a:r>
            <a:r>
              <a:rPr lang="zh-TW" altLang="en-US" dirty="0" smtClean="0">
                <a:latin typeface="標楷體" panose="03000509000000000000" pitchFamily="65" charset="-120"/>
                <a:ea typeface="標楷體" panose="03000509000000000000" pitchFamily="65" charset="-120"/>
              </a:rPr>
              <a:t>點，申請機構應於各研究計畫執行期滿後</a:t>
            </a:r>
            <a:r>
              <a:rPr lang="zh-TW" altLang="en-US" dirty="0" smtClean="0">
                <a:solidFill>
                  <a:srgbClr val="FF0000"/>
                </a:solidFill>
                <a:latin typeface="標楷體" panose="03000509000000000000" pitchFamily="65" charset="-120"/>
                <a:ea typeface="標楷體" panose="03000509000000000000" pitchFamily="65" charset="-120"/>
              </a:rPr>
              <a:t>三個月</a:t>
            </a:r>
            <a:r>
              <a:rPr lang="zh-TW" altLang="en-US" dirty="0" smtClean="0">
                <a:latin typeface="標楷體" panose="03000509000000000000" pitchFamily="65" charset="-120"/>
                <a:ea typeface="標楷體" panose="03000509000000000000" pitchFamily="65" charset="-120"/>
              </a:rPr>
              <a:t>內向該會辦理經費結報。</a:t>
            </a:r>
            <a:endParaRPr lang="en-US" altLang="zh-TW" dirty="0" smtClean="0">
              <a:latin typeface="標楷體" panose="03000509000000000000" pitchFamily="65" charset="-120"/>
              <a:ea typeface="標楷體" panose="03000509000000000000" pitchFamily="65" charset="-120"/>
            </a:endParaRPr>
          </a:p>
          <a:p>
            <a:pPr lvl="1">
              <a:lnSpc>
                <a:spcPct val="120000"/>
              </a:lnSpc>
            </a:pPr>
            <a:r>
              <a:rPr lang="zh-TW" altLang="en-US" dirty="0" smtClean="0">
                <a:latin typeface="標楷體" panose="03000509000000000000" pitchFamily="65" charset="-120"/>
                <a:ea typeface="標楷體" panose="03000509000000000000" pitchFamily="65" charset="-120"/>
              </a:rPr>
              <a:t>依科技部</a:t>
            </a:r>
            <a:r>
              <a:rPr lang="en-US" altLang="zh-TW" dirty="0" smtClean="0">
                <a:latin typeface="標楷體" panose="03000509000000000000" pitchFamily="65" charset="-120"/>
                <a:ea typeface="標楷體" panose="03000509000000000000" pitchFamily="65" charset="-120"/>
              </a:rPr>
              <a:t>101</a:t>
            </a:r>
            <a:r>
              <a:rPr lang="zh-TW" altLang="en-US" dirty="0" smtClean="0">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12</a:t>
            </a:r>
            <a:r>
              <a:rPr lang="zh-TW" altLang="en-US" dirty="0" smtClean="0">
                <a:latin typeface="標楷體" panose="03000509000000000000" pitchFamily="65" charset="-120"/>
                <a:ea typeface="標楷體" panose="03000509000000000000" pitchFamily="65" charset="-120"/>
              </a:rPr>
              <a:t>月</a:t>
            </a:r>
            <a:r>
              <a:rPr lang="en-US" altLang="zh-TW" dirty="0" smtClean="0">
                <a:latin typeface="標楷體" panose="03000509000000000000" pitchFamily="65" charset="-120"/>
                <a:ea typeface="標楷體" panose="03000509000000000000" pitchFamily="65" charset="-120"/>
              </a:rPr>
              <a:t>6</a:t>
            </a:r>
            <a:r>
              <a:rPr lang="zh-TW" altLang="en-US" dirty="0" smtClean="0">
                <a:latin typeface="標楷體" panose="03000509000000000000" pitchFamily="65" charset="-120"/>
                <a:ea typeface="標楷體" panose="03000509000000000000" pitchFamily="65" charset="-120"/>
              </a:rPr>
              <a:t>日臺會綜二字第</a:t>
            </a:r>
            <a:r>
              <a:rPr lang="en-US" altLang="zh-TW" dirty="0" smtClean="0">
                <a:latin typeface="標楷體" panose="03000509000000000000" pitchFamily="65" charset="-120"/>
                <a:ea typeface="標楷體" panose="03000509000000000000" pitchFamily="65" charset="-120"/>
              </a:rPr>
              <a:t>1010079855A</a:t>
            </a:r>
            <a:r>
              <a:rPr lang="zh-TW" altLang="en-US" dirty="0" smtClean="0">
                <a:latin typeface="標楷體" panose="03000509000000000000" pitchFamily="65" charset="-120"/>
                <a:ea typeface="標楷體" panose="03000509000000000000" pitchFamily="65" charset="-120"/>
              </a:rPr>
              <a:t>號函規範如有逾期未辦理致計畫未完成結案者</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逾執行期限迄日</a:t>
            </a:r>
            <a:r>
              <a:rPr lang="en-US" altLang="zh-TW" dirty="0" smtClean="0">
                <a:latin typeface="標楷體" panose="03000509000000000000" pitchFamily="65" charset="-120"/>
                <a:ea typeface="標楷體" panose="03000509000000000000" pitchFamily="65" charset="-120"/>
              </a:rPr>
              <a:t>6</a:t>
            </a:r>
            <a:r>
              <a:rPr lang="zh-TW" altLang="en-US" dirty="0" smtClean="0">
                <a:latin typeface="標楷體" panose="03000509000000000000" pitchFamily="65" charset="-120"/>
                <a:ea typeface="標楷體" panose="03000509000000000000" pitchFamily="65" charset="-120"/>
              </a:rPr>
              <a:t>個月以上</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，將依來文規定按情節輕重予以追繳管理費，或調降執行機構下年度補助計畫管理費比例。</a:t>
            </a:r>
          </a:p>
          <a:p>
            <a:pPr lvl="1">
              <a:lnSpc>
                <a:spcPct val="120000"/>
              </a:lnSpc>
            </a:pPr>
            <a:r>
              <a:rPr lang="zh-TW" altLang="en-US" dirty="0" smtClean="0">
                <a:latin typeface="標楷體" panose="03000509000000000000" pitchFamily="65" charset="-120"/>
                <a:ea typeface="標楷體" panose="03000509000000000000" pitchFamily="65" charset="-120"/>
              </a:rPr>
              <a:t>另依本校配合管理措施，研究計畫逾執行期限迄日</a:t>
            </a:r>
            <a:r>
              <a:rPr lang="en-US" altLang="zh-TW" dirty="0" smtClean="0">
                <a:latin typeface="標楷體" panose="03000509000000000000" pitchFamily="65" charset="-120"/>
                <a:ea typeface="標楷體" panose="03000509000000000000" pitchFamily="65" charset="-120"/>
              </a:rPr>
              <a:t>6</a:t>
            </a:r>
            <a:r>
              <a:rPr lang="zh-TW" altLang="en-US" dirty="0" smtClean="0">
                <a:latin typeface="標楷體" panose="03000509000000000000" pitchFamily="65" charset="-120"/>
                <a:ea typeface="標楷體" panose="03000509000000000000" pitchFamily="65" charset="-120"/>
              </a:rPr>
              <a:t>個月以上未辦理經費結報者，須由</a:t>
            </a:r>
            <a:r>
              <a:rPr lang="zh-TW" altLang="en-US" dirty="0" smtClean="0">
                <a:solidFill>
                  <a:srgbClr val="FF0000"/>
                </a:solidFill>
                <a:latin typeface="標楷體" panose="03000509000000000000" pitchFamily="65" charset="-120"/>
                <a:ea typeface="標楷體" panose="03000509000000000000" pitchFamily="65" charset="-120"/>
              </a:rPr>
              <a:t>院</a:t>
            </a:r>
            <a:r>
              <a:rPr lang="en-US" altLang="zh-TW" dirty="0" smtClean="0">
                <a:solidFill>
                  <a:srgbClr val="FF0000"/>
                </a:solidFill>
                <a:latin typeface="標楷體" panose="03000509000000000000" pitchFamily="65" charset="-120"/>
                <a:ea typeface="標楷體" panose="03000509000000000000" pitchFamily="65" charset="-120"/>
              </a:rPr>
              <a:t>(</a:t>
            </a:r>
            <a:r>
              <a:rPr lang="zh-TW" altLang="en-US" dirty="0" smtClean="0">
                <a:solidFill>
                  <a:srgbClr val="FF0000"/>
                </a:solidFill>
                <a:latin typeface="標楷體" panose="03000509000000000000" pitchFamily="65" charset="-120"/>
                <a:ea typeface="標楷體" panose="03000509000000000000" pitchFamily="65" charset="-120"/>
              </a:rPr>
              <a:t>中心、館</a:t>
            </a:r>
            <a:r>
              <a:rPr lang="en-US" altLang="zh-TW" dirty="0" smtClean="0">
                <a:solidFill>
                  <a:srgbClr val="FF0000"/>
                </a:solidFill>
                <a:latin typeface="標楷體" panose="03000509000000000000" pitchFamily="65" charset="-120"/>
                <a:ea typeface="標楷體" panose="03000509000000000000" pitchFamily="65" charset="-120"/>
              </a:rPr>
              <a:t>)</a:t>
            </a:r>
            <a:r>
              <a:rPr lang="zh-TW" altLang="en-US" dirty="0" smtClean="0">
                <a:solidFill>
                  <a:srgbClr val="FF0000"/>
                </a:solidFill>
                <a:latin typeface="標楷體" panose="03000509000000000000" pitchFamily="65" charset="-120"/>
                <a:ea typeface="標楷體" panose="03000509000000000000" pitchFamily="65" charset="-120"/>
              </a:rPr>
              <a:t>與系、所</a:t>
            </a:r>
            <a:r>
              <a:rPr lang="en-US" altLang="zh-TW" dirty="0" smtClean="0">
                <a:solidFill>
                  <a:srgbClr val="FF0000"/>
                </a:solidFill>
                <a:latin typeface="標楷體" panose="03000509000000000000" pitchFamily="65" charset="-120"/>
                <a:ea typeface="標楷體" panose="03000509000000000000" pitchFamily="65" charset="-120"/>
              </a:rPr>
              <a:t>(</a:t>
            </a:r>
            <a:r>
              <a:rPr lang="zh-TW" altLang="en-US" dirty="0" smtClean="0">
                <a:solidFill>
                  <a:srgbClr val="FF0000"/>
                </a:solidFill>
                <a:latin typeface="標楷體" panose="03000509000000000000" pitchFamily="65" charset="-120"/>
                <a:ea typeface="標楷體" panose="03000509000000000000" pitchFamily="65" charset="-120"/>
              </a:rPr>
              <a:t>單位</a:t>
            </a:r>
            <a:r>
              <a:rPr lang="en-US" altLang="zh-TW" dirty="0" smtClean="0">
                <a:solidFill>
                  <a:srgbClr val="FF0000"/>
                </a:solidFill>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分別依「國立政治大學產學合作實施暨收支管理規定」之分配款</a:t>
            </a:r>
            <a:r>
              <a:rPr lang="en-US" altLang="zh-TW" dirty="0" smtClean="0">
                <a:latin typeface="標楷體" panose="03000509000000000000" pitchFamily="65" charset="-120"/>
                <a:ea typeface="標楷體" panose="03000509000000000000" pitchFamily="65" charset="-120"/>
              </a:rPr>
              <a:t>(20%</a:t>
            </a:r>
            <a:r>
              <a:rPr lang="zh-TW" altLang="en-US" dirty="0" smtClean="0">
                <a:latin typeface="標楷體" panose="03000509000000000000" pitchFamily="65" charset="-120"/>
                <a:ea typeface="標楷體" panose="03000509000000000000" pitchFamily="65" charset="-120"/>
              </a:rPr>
              <a:t>與</a:t>
            </a:r>
            <a:r>
              <a:rPr lang="en-US" altLang="zh-TW" dirty="0" smtClean="0">
                <a:latin typeface="標楷體" panose="03000509000000000000" pitchFamily="65" charset="-120"/>
                <a:ea typeface="標楷體" panose="03000509000000000000" pitchFamily="65" charset="-120"/>
              </a:rPr>
              <a:t>30%)</a:t>
            </a:r>
            <a:r>
              <a:rPr lang="zh-TW" altLang="en-US" dirty="0" smtClean="0">
                <a:solidFill>
                  <a:srgbClr val="FF0000"/>
                </a:solidFill>
                <a:latin typeface="標楷體" panose="03000509000000000000" pitchFamily="65" charset="-120"/>
                <a:ea typeface="標楷體" panose="03000509000000000000" pitchFamily="65" charset="-120"/>
              </a:rPr>
              <a:t>繳付被扣減之管理費</a:t>
            </a:r>
            <a:r>
              <a:rPr lang="zh-TW" altLang="en-US" dirty="0" smtClean="0">
                <a:latin typeface="標楷體" panose="03000509000000000000" pitchFamily="65" charset="-120"/>
                <a:ea typeface="標楷體" panose="03000509000000000000" pitchFamily="65" charset="-120"/>
              </a:rPr>
              <a:t>；逾</a:t>
            </a:r>
            <a:r>
              <a:rPr lang="en-US" altLang="zh-TW" dirty="0" smtClean="0">
                <a:latin typeface="標楷體" panose="03000509000000000000" pitchFamily="65" charset="-120"/>
                <a:ea typeface="標楷體" panose="03000509000000000000" pitchFamily="65" charset="-120"/>
              </a:rPr>
              <a:t>1</a:t>
            </a:r>
            <a:r>
              <a:rPr lang="zh-TW" altLang="en-US" dirty="0" smtClean="0">
                <a:latin typeface="標楷體" panose="03000509000000000000" pitchFamily="65" charset="-120"/>
                <a:ea typeface="標楷體" panose="03000509000000000000" pitchFamily="65" charset="-120"/>
              </a:rPr>
              <a:t>年以上未辦理經費結報者，須由計畫主持人逕行補足償付科技部所扣減補助經費</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含管理費</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a:lnSpc>
                <a:spcPct val="120000"/>
              </a:lnSpc>
            </a:pPr>
            <a:r>
              <a:rPr lang="zh-TW" altLang="en-US" dirty="0" smtClean="0">
                <a:latin typeface="標楷體" panose="03000509000000000000" pitchFamily="65" charset="-120"/>
                <a:ea typeface="標楷體" panose="03000509000000000000" pitchFamily="65" charset="-120"/>
              </a:rPr>
              <a:t>請於計畫執行期滿後第</a:t>
            </a:r>
            <a:r>
              <a:rPr lang="en-US" altLang="zh-TW" dirty="0" smtClean="0">
                <a:latin typeface="標楷體" panose="03000509000000000000" pitchFamily="65" charset="-120"/>
                <a:ea typeface="標楷體" panose="03000509000000000000" pitchFamily="65" charset="-120"/>
              </a:rPr>
              <a:t>1</a:t>
            </a:r>
            <a:r>
              <a:rPr lang="zh-TW" altLang="en-US" dirty="0" smtClean="0">
                <a:latin typeface="標楷體" panose="03000509000000000000" pitchFamily="65" charset="-120"/>
                <a:ea typeface="標楷體" panose="03000509000000000000" pitchFamily="65" charset="-120"/>
              </a:rPr>
              <a:t>個月內完成經費報支，第</a:t>
            </a:r>
            <a:r>
              <a:rPr lang="en-US" altLang="zh-TW" dirty="0" smtClean="0">
                <a:latin typeface="標楷體" panose="03000509000000000000" pitchFamily="65" charset="-120"/>
                <a:ea typeface="標楷體" panose="03000509000000000000" pitchFamily="65" charset="-120"/>
              </a:rPr>
              <a:t>2</a:t>
            </a:r>
            <a:r>
              <a:rPr lang="zh-TW" altLang="en-US" dirty="0" smtClean="0">
                <a:latin typeface="標楷體" panose="03000509000000000000" pitchFamily="65" charset="-120"/>
                <a:ea typeface="標楷體" panose="03000509000000000000" pitchFamily="65" charset="-120"/>
              </a:rPr>
              <a:t>個月內向主計室辦理結案，第</a:t>
            </a:r>
            <a:r>
              <a:rPr lang="en-US" altLang="zh-TW" dirty="0" smtClean="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個月內由主計室備文向科技部結案。</a:t>
            </a:r>
            <a:endParaRPr lang="zh-TW" altLang="en-US"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58</a:t>
            </a:fld>
            <a:endParaRPr lang="zh-TW" alt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科技部計畫經費結案</a:t>
            </a:r>
            <a:r>
              <a:rPr lang="en-US" altLang="zh-TW" dirty="0" smtClean="0">
                <a:latin typeface="標楷體" panose="03000509000000000000" pitchFamily="65" charset="-120"/>
                <a:ea typeface="標楷體" panose="03000509000000000000" pitchFamily="65" charset="-120"/>
              </a:rPr>
              <a:t>(2/2)</a:t>
            </a:r>
            <a:endParaRPr lang="zh-TW" altLang="en-US" dirty="0">
              <a:latin typeface="標楷體" panose="03000509000000000000" pitchFamily="65" charset="-120"/>
              <a:ea typeface="標楷體" panose="03000509000000000000" pitchFamily="65" charset="-120"/>
            </a:endParaRPr>
          </a:p>
        </p:txBody>
      </p:sp>
      <p:sp>
        <p:nvSpPr>
          <p:cNvPr id="54275" name="Rectangle 3"/>
          <p:cNvSpPr>
            <a:spLocks noGrp="1" noChangeArrowheads="1"/>
          </p:cNvSpPr>
          <p:nvPr>
            <p:ph idx="1"/>
          </p:nvPr>
        </p:nvSpPr>
        <p:spPr/>
        <p:txBody>
          <a:bodyPr>
            <a:normAutofit/>
          </a:bodyPr>
          <a:lstStyle/>
          <a:p>
            <a:r>
              <a:rPr lang="zh-TW" altLang="en-US" dirty="0" smtClean="0">
                <a:latin typeface="標楷體" panose="03000509000000000000" pitchFamily="65" charset="-120"/>
                <a:ea typeface="標楷體" panose="03000509000000000000" pitchFamily="65" charset="-120"/>
              </a:rPr>
              <a:t>應檢附文件：</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掛號公文</a:t>
            </a:r>
          </a:p>
          <a:p>
            <a:pPr lvl="1"/>
            <a:r>
              <a:rPr lang="zh-TW" altLang="en-US" dirty="0" smtClean="0">
                <a:latin typeface="標楷體" panose="03000509000000000000" pitchFamily="65" charset="-120"/>
                <a:ea typeface="標楷體" panose="03000509000000000000" pitchFamily="65" charset="-120"/>
              </a:rPr>
              <a:t>經費結案通知單</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請至主計室網頁下載</a:t>
            </a:r>
            <a:r>
              <a:rPr lang="en-US" altLang="zh-TW" dirty="0" smtClean="0">
                <a:latin typeface="標楷體" panose="03000509000000000000" pitchFamily="65" charset="-120"/>
                <a:ea typeface="標楷體" panose="03000509000000000000" pitchFamily="65" charset="-120"/>
              </a:rPr>
              <a:t>)</a:t>
            </a:r>
            <a:endParaRPr lang="zh-TW" altLang="en-US"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核定</a:t>
            </a:r>
            <a:r>
              <a:rPr lang="zh-TW" altLang="en-US" dirty="0" smtClean="0">
                <a:latin typeface="標楷體" panose="03000509000000000000" pitchFamily="65" charset="-120"/>
                <a:ea typeface="標楷體" panose="03000509000000000000" pitchFamily="65" charset="-120"/>
              </a:rPr>
              <a:t>清單</a:t>
            </a:r>
          </a:p>
          <a:p>
            <a:pPr lvl="1"/>
            <a:r>
              <a:rPr lang="zh-TW" altLang="en-US" dirty="0" smtClean="0">
                <a:latin typeface="標楷體" panose="03000509000000000000" pitchFamily="65" charset="-120"/>
                <a:ea typeface="標楷體" panose="03000509000000000000" pitchFamily="65" charset="-120"/>
              </a:rPr>
              <a:t>計畫變更申請表及相關科技部相關變更函文</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延長計畫期限函文</a:t>
            </a:r>
          </a:p>
          <a:p>
            <a:pPr lvl="1"/>
            <a:r>
              <a:rPr lang="zh-TW" altLang="en-US" dirty="0" smtClean="0">
                <a:latin typeface="標楷體" panose="03000509000000000000" pitchFamily="65" charset="-120"/>
                <a:ea typeface="標楷體" panose="03000509000000000000" pitchFamily="65" charset="-120"/>
              </a:rPr>
              <a:t>支出用途變更彙報表正本一式兩份</a:t>
            </a:r>
            <a:endParaRPr lang="en-US" altLang="zh-TW" dirty="0" smtClean="0">
              <a:latin typeface="標楷體" panose="03000509000000000000" pitchFamily="65" charset="-120"/>
              <a:ea typeface="標楷體" panose="03000509000000000000" pitchFamily="65" charset="-120"/>
            </a:endParaRPr>
          </a:p>
          <a:p>
            <a:endParaRPr lang="zh-TW" altLang="en-US" dirty="0"/>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59</a:t>
            </a:fld>
            <a:endParaRPr lang="zh-TW"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常用法規</a:t>
            </a:r>
            <a:endParaRPr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a:xfrm>
            <a:off x="457200" y="1340768"/>
            <a:ext cx="7239000" cy="5328592"/>
          </a:xfrm>
        </p:spPr>
        <p:txBody>
          <a:bodyPr>
            <a:normAutofit fontScale="92500" lnSpcReduction="20000"/>
          </a:bodyPr>
          <a:lstStyle/>
          <a:p>
            <a:pPr>
              <a:lnSpc>
                <a:spcPct val="110000"/>
              </a:lnSpc>
            </a:pPr>
            <a:r>
              <a:rPr lang="zh-TW" altLang="en-US" dirty="0" smtClean="0">
                <a:latin typeface="標楷體" panose="03000509000000000000" pitchFamily="65" charset="-120"/>
                <a:ea typeface="標楷體" panose="03000509000000000000" pitchFamily="65" charset="-120"/>
              </a:rPr>
              <a:t>主計室網頁</a:t>
            </a:r>
            <a:r>
              <a:rPr lang="en-US" altLang="zh-TW" dirty="0" smtClean="0">
                <a:latin typeface="標楷體" panose="03000509000000000000" pitchFamily="65" charset="-120"/>
                <a:ea typeface="標楷體" panose="03000509000000000000" pitchFamily="65" charset="-120"/>
                <a:sym typeface="Wingdings" pitchFamily="2" charset="2"/>
              </a:rPr>
              <a:t></a:t>
            </a:r>
            <a:r>
              <a:rPr lang="zh-TW" altLang="en-US" dirty="0" smtClean="0">
                <a:latin typeface="標楷體" panose="03000509000000000000" pitchFamily="65" charset="-120"/>
                <a:ea typeface="標楷體" panose="03000509000000000000" pitchFamily="65" charset="-120"/>
                <a:sym typeface="Wingdings" pitchFamily="2" charset="2"/>
              </a:rPr>
              <a:t>最新消息</a:t>
            </a:r>
            <a:r>
              <a:rPr lang="en-US" altLang="zh-TW" dirty="0" smtClean="0">
                <a:latin typeface="標楷體" panose="03000509000000000000" pitchFamily="65" charset="-120"/>
                <a:ea typeface="標楷體" panose="03000509000000000000" pitchFamily="65" charset="-120"/>
                <a:sym typeface="Wingdings" pitchFamily="2" charset="2"/>
              </a:rPr>
              <a:t></a:t>
            </a:r>
            <a:r>
              <a:rPr lang="zh-TW" altLang="en-US" dirty="0" smtClean="0">
                <a:latin typeface="標楷體" panose="03000509000000000000" pitchFamily="65" charset="-120"/>
                <a:ea typeface="標楷體" panose="03000509000000000000" pitchFamily="65" charset="-120"/>
                <a:sym typeface="Wingdings" pitchFamily="2" charset="2"/>
              </a:rPr>
              <a:t>常用法規</a:t>
            </a:r>
            <a:endParaRPr lang="en-US" altLang="zh-TW" dirty="0" smtClean="0">
              <a:latin typeface="標楷體" panose="03000509000000000000" pitchFamily="65" charset="-120"/>
              <a:ea typeface="標楷體" panose="03000509000000000000" pitchFamily="65" charset="-120"/>
              <a:sym typeface="Wingdings" pitchFamily="2" charset="2"/>
            </a:endParaRPr>
          </a:p>
          <a:p>
            <a:pPr lvl="1">
              <a:lnSpc>
                <a:spcPct val="110000"/>
              </a:lnSpc>
            </a:pPr>
            <a:r>
              <a:rPr lang="zh-TW" altLang="en-US" dirty="0" smtClean="0">
                <a:latin typeface="標楷體" panose="03000509000000000000" pitchFamily="65" charset="-120"/>
                <a:ea typeface="標楷體" panose="03000509000000000000" pitchFamily="65" charset="-120"/>
              </a:rPr>
              <a:t>國立政治大學執行各項支出注意事項</a:t>
            </a:r>
            <a:endParaRPr lang="en-US" altLang="zh-TW" dirty="0" smtClean="0">
              <a:latin typeface="標楷體" panose="03000509000000000000" pitchFamily="65" charset="-120"/>
              <a:ea typeface="標楷體" panose="03000509000000000000" pitchFamily="65" charset="-120"/>
            </a:endParaRPr>
          </a:p>
          <a:p>
            <a:pPr>
              <a:lnSpc>
                <a:spcPct val="110000"/>
              </a:lnSpc>
            </a:pPr>
            <a:r>
              <a:rPr lang="zh-TW" altLang="en-US" dirty="0" smtClean="0">
                <a:latin typeface="標楷體" panose="03000509000000000000" pitchFamily="65" charset="-120"/>
                <a:ea typeface="標楷體" panose="03000509000000000000" pitchFamily="65" charset="-120"/>
              </a:rPr>
              <a:t>主計室網頁</a:t>
            </a:r>
            <a:r>
              <a:rPr lang="en-US" altLang="zh-TW" dirty="0" smtClean="0">
                <a:latin typeface="標楷體" panose="03000509000000000000" pitchFamily="65" charset="-120"/>
                <a:ea typeface="標楷體" panose="03000509000000000000" pitchFamily="65" charset="-120"/>
                <a:sym typeface="Wingdings" pitchFamily="2" charset="2"/>
              </a:rPr>
              <a:t></a:t>
            </a:r>
            <a:r>
              <a:rPr lang="zh-TW" altLang="en-US" dirty="0" smtClean="0">
                <a:latin typeface="標楷體" panose="03000509000000000000" pitchFamily="65" charset="-120"/>
                <a:ea typeface="標楷體" panose="03000509000000000000" pitchFamily="65" charset="-120"/>
                <a:sym typeface="Wingdings" pitchFamily="2" charset="2"/>
              </a:rPr>
              <a:t>法令規章</a:t>
            </a:r>
            <a:r>
              <a:rPr lang="en-US" altLang="zh-TW" dirty="0" smtClean="0">
                <a:latin typeface="標楷體" panose="03000509000000000000" pitchFamily="65" charset="-120"/>
                <a:ea typeface="標楷體" panose="03000509000000000000" pitchFamily="65" charset="-120"/>
                <a:sym typeface="Wingdings" pitchFamily="2" charset="2"/>
              </a:rPr>
              <a:t></a:t>
            </a:r>
            <a:r>
              <a:rPr lang="zh-TW" altLang="en-US" dirty="0" smtClean="0">
                <a:latin typeface="標楷體" panose="03000509000000000000" pitchFamily="65" charset="-120"/>
                <a:ea typeface="標楷體" panose="03000509000000000000" pitchFamily="65" charset="-120"/>
                <a:sym typeface="Wingdings" pitchFamily="2" charset="2"/>
              </a:rPr>
              <a:t>主計總處</a:t>
            </a:r>
            <a:endParaRPr lang="en-US" altLang="zh-TW" dirty="0" smtClean="0">
              <a:latin typeface="標楷體" panose="03000509000000000000" pitchFamily="65" charset="-120"/>
              <a:ea typeface="標楷體" panose="03000509000000000000" pitchFamily="65" charset="-120"/>
              <a:sym typeface="Wingdings" pitchFamily="2" charset="2"/>
            </a:endParaRPr>
          </a:p>
          <a:p>
            <a:pPr lvl="1">
              <a:lnSpc>
                <a:spcPct val="110000"/>
              </a:lnSpc>
            </a:pPr>
            <a:r>
              <a:rPr lang="zh-TW" altLang="en-US" dirty="0" smtClean="0">
                <a:latin typeface="標楷體" panose="03000509000000000000" pitchFamily="65" charset="-120"/>
                <a:ea typeface="標楷體" panose="03000509000000000000" pitchFamily="65" charset="-120"/>
              </a:rPr>
              <a:t>政府支出憑證處理要點</a:t>
            </a:r>
            <a:endParaRPr lang="en-US" altLang="zh-TW" dirty="0" smtClean="0">
              <a:latin typeface="標楷體" panose="03000509000000000000" pitchFamily="65" charset="-120"/>
              <a:ea typeface="標楷體" panose="03000509000000000000" pitchFamily="65" charset="-120"/>
            </a:endParaRPr>
          </a:p>
          <a:p>
            <a:pPr lvl="1">
              <a:lnSpc>
                <a:spcPct val="110000"/>
              </a:lnSpc>
            </a:pPr>
            <a:r>
              <a:rPr lang="zh-TW" altLang="en-US" dirty="0" smtClean="0">
                <a:latin typeface="標楷體" panose="03000509000000000000" pitchFamily="65" charset="-120"/>
                <a:ea typeface="標楷體" panose="03000509000000000000" pitchFamily="65" charset="-120"/>
              </a:rPr>
              <a:t>支出標準及審核作業手冊</a:t>
            </a:r>
            <a:endParaRPr lang="en-US" altLang="zh-TW" dirty="0" smtClean="0">
              <a:latin typeface="標楷體" panose="03000509000000000000" pitchFamily="65" charset="-120"/>
              <a:ea typeface="標楷體" panose="03000509000000000000" pitchFamily="65" charset="-120"/>
            </a:endParaRPr>
          </a:p>
          <a:p>
            <a:pPr lvl="1">
              <a:lnSpc>
                <a:spcPct val="110000"/>
              </a:lnSpc>
            </a:pPr>
            <a:r>
              <a:rPr lang="zh-TW" altLang="en-US" dirty="0" smtClean="0">
                <a:latin typeface="標楷體" panose="03000509000000000000" pitchFamily="65" charset="-120"/>
                <a:ea typeface="標楷體" panose="03000509000000000000" pitchFamily="65" charset="-120"/>
              </a:rPr>
              <a:t>國內</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外</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出差旅費報支要點、國外日支數額表</a:t>
            </a:r>
            <a:endParaRPr lang="en-US" altLang="zh-TW" dirty="0" smtClean="0">
              <a:latin typeface="標楷體" panose="03000509000000000000" pitchFamily="65" charset="-120"/>
              <a:ea typeface="標楷體" panose="03000509000000000000" pitchFamily="65" charset="-120"/>
            </a:endParaRPr>
          </a:p>
          <a:p>
            <a:pPr lvl="1">
              <a:lnSpc>
                <a:spcPct val="110000"/>
              </a:lnSpc>
            </a:pPr>
            <a:r>
              <a:rPr lang="zh-TW" altLang="en-US" dirty="0" smtClean="0">
                <a:latin typeface="標楷體" panose="03000509000000000000" pitchFamily="65" charset="-120"/>
                <a:ea typeface="標楷體" panose="03000509000000000000" pitchFamily="65" charset="-120"/>
              </a:rPr>
              <a:t>中央各機關（含事業機構）派赴國外進修、研究、實習人員補助項目及數額表</a:t>
            </a:r>
          </a:p>
          <a:p>
            <a:pPr>
              <a:lnSpc>
                <a:spcPct val="110000"/>
              </a:lnSpc>
            </a:pPr>
            <a:r>
              <a:rPr lang="zh-TW" altLang="en-US" dirty="0" smtClean="0">
                <a:latin typeface="標楷體" panose="03000509000000000000" pitchFamily="65" charset="-120"/>
                <a:ea typeface="標楷體" panose="03000509000000000000" pitchFamily="65" charset="-120"/>
              </a:rPr>
              <a:t>主計室網頁</a:t>
            </a:r>
            <a:r>
              <a:rPr lang="en-US" altLang="zh-TW" dirty="0" smtClean="0">
                <a:latin typeface="標楷體" panose="03000509000000000000" pitchFamily="65" charset="-120"/>
                <a:ea typeface="標楷體" panose="03000509000000000000" pitchFamily="65" charset="-120"/>
                <a:sym typeface="Wingdings" pitchFamily="2" charset="2"/>
              </a:rPr>
              <a:t></a:t>
            </a:r>
            <a:r>
              <a:rPr lang="zh-TW" altLang="en-US" dirty="0" smtClean="0">
                <a:latin typeface="標楷體" panose="03000509000000000000" pitchFamily="65" charset="-120"/>
                <a:ea typeface="標楷體" panose="03000509000000000000" pitchFamily="65" charset="-120"/>
                <a:sym typeface="Wingdings" pitchFamily="2" charset="2"/>
              </a:rPr>
              <a:t>法令規章</a:t>
            </a:r>
            <a:r>
              <a:rPr lang="en-US" altLang="zh-TW" dirty="0" smtClean="0">
                <a:latin typeface="標楷體" panose="03000509000000000000" pitchFamily="65" charset="-120"/>
                <a:ea typeface="標楷體" panose="03000509000000000000" pitchFamily="65" charset="-120"/>
                <a:sym typeface="Wingdings" pitchFamily="2" charset="2"/>
              </a:rPr>
              <a:t></a:t>
            </a:r>
            <a:r>
              <a:rPr lang="zh-TW" altLang="en-US" dirty="0" smtClean="0">
                <a:latin typeface="標楷體" panose="03000509000000000000" pitchFamily="65" charset="-120"/>
                <a:ea typeface="標楷體" panose="03000509000000000000" pitchFamily="65" charset="-120"/>
                <a:sym typeface="Wingdings" pitchFamily="2" charset="2"/>
              </a:rPr>
              <a:t>科技部</a:t>
            </a:r>
            <a:endParaRPr lang="en-US" altLang="zh-TW" dirty="0" smtClean="0">
              <a:latin typeface="標楷體" panose="03000509000000000000" pitchFamily="65" charset="-120"/>
              <a:ea typeface="標楷體" panose="03000509000000000000" pitchFamily="65" charset="-120"/>
              <a:sym typeface="Wingdings" pitchFamily="2" charset="2"/>
            </a:endParaRPr>
          </a:p>
          <a:p>
            <a:pPr lvl="1">
              <a:lnSpc>
                <a:spcPct val="110000"/>
              </a:lnSpc>
            </a:pPr>
            <a:r>
              <a:rPr lang="zh-TW" altLang="en-US" dirty="0" smtClean="0">
                <a:latin typeface="標楷體" panose="03000509000000000000" pitchFamily="65" charset="-120"/>
                <a:ea typeface="標楷體" panose="03000509000000000000" pitchFamily="65" charset="-120"/>
              </a:rPr>
              <a:t>科技部補助專題研究計畫作業要點</a:t>
            </a:r>
            <a:endParaRPr lang="en-US" altLang="zh-TW" dirty="0" smtClean="0">
              <a:latin typeface="標楷體" panose="03000509000000000000" pitchFamily="65" charset="-120"/>
              <a:ea typeface="標楷體" panose="03000509000000000000" pitchFamily="65" charset="-120"/>
            </a:endParaRPr>
          </a:p>
          <a:p>
            <a:pPr lvl="1">
              <a:lnSpc>
                <a:spcPct val="110000"/>
              </a:lnSpc>
            </a:pPr>
            <a:r>
              <a:rPr lang="zh-TW" altLang="en-US" dirty="0" smtClean="0">
                <a:latin typeface="標楷體" panose="03000509000000000000" pitchFamily="65" charset="-120"/>
                <a:ea typeface="標楷體" panose="03000509000000000000" pitchFamily="65" charset="-120"/>
              </a:rPr>
              <a:t>科技部補助專題研究計畫經費處理原則</a:t>
            </a:r>
            <a:endParaRPr lang="en-US" altLang="zh-TW" dirty="0" smtClean="0">
              <a:latin typeface="標楷體" panose="03000509000000000000" pitchFamily="65" charset="-120"/>
              <a:ea typeface="標楷體" panose="03000509000000000000" pitchFamily="65" charset="-120"/>
            </a:endParaRPr>
          </a:p>
          <a:p>
            <a:pPr lvl="1">
              <a:lnSpc>
                <a:spcPct val="110000"/>
              </a:lnSpc>
            </a:pPr>
            <a:r>
              <a:rPr lang="zh-TW" altLang="en-US" dirty="0">
                <a:latin typeface="標楷體" panose="03000509000000000000" pitchFamily="65" charset="-120"/>
                <a:ea typeface="標楷體" panose="03000509000000000000" pitchFamily="65" charset="-120"/>
              </a:rPr>
              <a:t>專題研究計畫常見問答</a:t>
            </a:r>
            <a:r>
              <a:rPr lang="en-US" altLang="zh-TW" dirty="0">
                <a:latin typeface="標楷體" panose="03000509000000000000" pitchFamily="65" charset="-120"/>
                <a:ea typeface="標楷體" panose="03000509000000000000" pitchFamily="65" charset="-120"/>
              </a:rPr>
              <a:t>(FAQ</a:t>
            </a:r>
            <a:r>
              <a:rPr lang="en-US" altLang="zh-TW" dirty="0" smtClean="0">
                <a:latin typeface="標楷體" panose="03000509000000000000" pitchFamily="65" charset="-120"/>
                <a:ea typeface="標楷體" panose="03000509000000000000" pitchFamily="65" charset="-120"/>
              </a:rPr>
              <a:t>)</a:t>
            </a:r>
          </a:p>
          <a:p>
            <a:pPr lvl="1">
              <a:lnSpc>
                <a:spcPct val="110000"/>
              </a:lnSpc>
            </a:pPr>
            <a:r>
              <a:rPr lang="zh-TW" altLang="en-US" dirty="0">
                <a:latin typeface="標楷體" panose="03000509000000000000" pitchFamily="65" charset="-120"/>
                <a:ea typeface="標楷體" panose="03000509000000000000" pitchFamily="65" charset="-120"/>
              </a:rPr>
              <a:t>科技部補助國外學者專家來臺從事科技合作研究活動支付費用最高標準表</a:t>
            </a:r>
            <a:endParaRPr lang="zh-TW" altLang="en-US" dirty="0" smtClean="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6</a:t>
            </a:fld>
            <a:endParaRPr lang="zh-TW" alt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48680"/>
            <a:ext cx="7571184" cy="1008112"/>
          </a:xfrm>
        </p:spPr>
        <p:txBody>
          <a:bodyPr>
            <a:normAutofit fontScale="90000"/>
          </a:bodyPr>
          <a:lstStyle/>
          <a:p>
            <a:r>
              <a:rPr lang="zh-TW" altLang="en-US" dirty="0" smtClean="0">
                <a:latin typeface="標楷體" panose="03000509000000000000" pitchFamily="65" charset="-120"/>
                <a:ea typeface="標楷體" panose="03000509000000000000" pitchFamily="65" charset="-120"/>
              </a:rPr>
              <a:t>非科技部產學合作</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委託</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計畫重點事項</a:t>
            </a:r>
            <a:br>
              <a:rPr lang="zh-TW" altLang="en-US" dirty="0" smtClean="0">
                <a:latin typeface="標楷體" panose="03000509000000000000" pitchFamily="65" charset="-120"/>
                <a:ea typeface="標楷體" panose="03000509000000000000" pitchFamily="65" charset="-120"/>
              </a:rPr>
            </a:br>
            <a:r>
              <a:rPr lang="en-US" altLang="zh-TW" dirty="0" smtClean="0">
                <a:latin typeface="標楷體" panose="03000509000000000000" pitchFamily="65" charset="-120"/>
                <a:ea typeface="標楷體" panose="03000509000000000000" pitchFamily="65" charset="-120"/>
              </a:rPr>
              <a:t>(1/3)</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57200" y="1700808"/>
            <a:ext cx="7239000" cy="4464496"/>
          </a:xfrm>
        </p:spPr>
        <p:txBody>
          <a:bodyPr>
            <a:normAutofit/>
          </a:bodyPr>
          <a:lstStyle/>
          <a:p>
            <a:pPr lvl="0"/>
            <a:r>
              <a:rPr lang="zh-TW" altLang="en-US" b="0" dirty="0" smtClean="0">
                <a:latin typeface="標楷體" panose="03000509000000000000" pitchFamily="65" charset="-120"/>
                <a:ea typeface="標楷體" panose="03000509000000000000" pitchFamily="65" charset="-120"/>
              </a:rPr>
              <a:t>委託計畫案請款、經費及期限變更或結案等，皆由受委託單位依契約函報委託單位辦理。</a:t>
            </a:r>
            <a:endParaRPr lang="en-US" altLang="zh-TW" b="0" dirty="0" smtClean="0">
              <a:latin typeface="標楷體" panose="03000509000000000000" pitchFamily="65" charset="-120"/>
              <a:ea typeface="標楷體" panose="03000509000000000000" pitchFamily="65" charset="-120"/>
            </a:endParaRPr>
          </a:p>
          <a:p>
            <a:pPr lvl="0"/>
            <a:r>
              <a:rPr lang="zh-TW" altLang="en-US" b="0" dirty="0" smtClean="0">
                <a:latin typeface="標楷體" panose="03000509000000000000" pitchFamily="65" charset="-120"/>
                <a:ea typeface="標楷體" panose="03000509000000000000" pitchFamily="65" charset="-120"/>
              </a:rPr>
              <a:t>計畫請款時，電子公文請依序會辦相關單位：</a:t>
            </a:r>
            <a:endParaRPr lang="en-US" altLang="zh-TW" b="0"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第一期款：研發處→總務處出納組→主計室。</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第二期及後續請款：總務處出納組→主計室。 </a:t>
            </a:r>
            <a:endParaRPr lang="en-US" altLang="zh-TW" dirty="0" smtClean="0">
              <a:latin typeface="標楷體" panose="03000509000000000000" pitchFamily="65" charset="-120"/>
              <a:ea typeface="標楷體" panose="03000509000000000000" pitchFamily="65" charset="-120"/>
            </a:endParaRPr>
          </a:p>
          <a:p>
            <a:r>
              <a:rPr lang="zh-TW" altLang="en-US" b="0" dirty="0" smtClean="0">
                <a:latin typeface="標楷體" panose="03000509000000000000" pitchFamily="65" charset="-120"/>
                <a:ea typeface="標楷體" panose="03000509000000000000" pitchFamily="65" charset="-120"/>
              </a:rPr>
              <a:t>委託計畫執行時請依核定項目辦理，相關經費支出標準、經費流用條件，依委託單位及契約規定，惟相關標準（如會議餐費</a:t>
            </a:r>
            <a:r>
              <a:rPr lang="en-US" altLang="zh-TW" b="0" dirty="0" smtClean="0">
                <a:latin typeface="標楷體" panose="03000509000000000000" pitchFamily="65" charset="-120"/>
                <a:ea typeface="標楷體" panose="03000509000000000000" pitchFamily="65" charset="-120"/>
              </a:rPr>
              <a:t>…</a:t>
            </a:r>
            <a:r>
              <a:rPr lang="zh-TW" altLang="en-US" b="0" dirty="0" smtClean="0">
                <a:latin typeface="標楷體" panose="03000509000000000000" pitchFamily="65" charset="-120"/>
                <a:ea typeface="標楷體" panose="03000509000000000000" pitchFamily="65" charset="-120"/>
              </a:rPr>
              <a:t>）未特別規範者，依本校規定辦理。</a:t>
            </a:r>
            <a:r>
              <a:rPr lang="zh-TW" altLang="en-US" b="0" dirty="0" smtClean="0"/>
              <a:t/>
            </a:r>
            <a:br>
              <a:rPr lang="zh-TW" altLang="en-US" b="0" dirty="0" smtClean="0"/>
            </a:br>
            <a:endParaRPr lang="zh-TW" altLang="zh-TW" b="0" dirty="0" smtClean="0"/>
          </a:p>
          <a:p>
            <a:endParaRPr lang="zh-TW" altLang="en-US" b="0"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60</a:t>
            </a:fld>
            <a:endParaRPr lang="zh-TW" alt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98408"/>
            <a:ext cx="7239000" cy="5114968"/>
          </a:xfrm>
        </p:spPr>
        <p:txBody>
          <a:bodyPr>
            <a:normAutofit/>
          </a:bodyPr>
          <a:lstStyle/>
          <a:p>
            <a:pPr lvl="0"/>
            <a:r>
              <a:rPr lang="zh-TW" altLang="en-US" b="0" dirty="0" smtClean="0">
                <a:latin typeface="標楷體" panose="03000509000000000000" pitchFamily="65" charset="-120"/>
                <a:ea typeface="標楷體" panose="03000509000000000000" pitchFamily="65" charset="-120"/>
              </a:rPr>
              <a:t>報支人事費時，應會辦相關單位：</a:t>
            </a:r>
            <a:endParaRPr lang="en-US" altLang="zh-TW" b="0" dirty="0" smtClean="0">
              <a:latin typeface="標楷體" panose="03000509000000000000" pitchFamily="65" charset="-120"/>
              <a:ea typeface="標楷體" panose="03000509000000000000" pitchFamily="65" charset="-120"/>
            </a:endParaRPr>
          </a:p>
          <a:p>
            <a:pPr lvl="1"/>
            <a:r>
              <a:rPr lang="zh-TW" altLang="zh-TW" dirty="0" smtClean="0">
                <a:latin typeface="標楷體" panose="03000509000000000000" pitchFamily="65" charset="-120"/>
                <a:ea typeface="標楷體" panose="03000509000000000000" pitchFamily="65" charset="-120"/>
              </a:rPr>
              <a:t>計畫主持人費請會辦</a:t>
            </a:r>
            <a:r>
              <a:rPr lang="zh-TW" altLang="en-US" dirty="0" smtClean="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研發處</a:t>
            </a:r>
            <a:r>
              <a:rPr lang="zh-TW" altLang="en-US" dirty="0" smtClean="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a:t>
            </a:r>
          </a:p>
          <a:p>
            <a:pPr lvl="1"/>
            <a:r>
              <a:rPr lang="zh-TW" altLang="en-US" dirty="0" smtClean="0">
                <a:latin typeface="標楷體" panose="03000509000000000000" pitchFamily="65" charset="-120"/>
                <a:ea typeface="標楷體" panose="03000509000000000000" pitchFamily="65" charset="-120"/>
              </a:rPr>
              <a:t>博士後研究員及計畫助理相關進用人員請會辦  「人事室」。</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完成上開</a:t>
            </a:r>
            <a:r>
              <a:rPr lang="en-US" altLang="zh-TW" dirty="0" smtClean="0">
                <a:latin typeface="標楷體" panose="03000509000000000000" pitchFamily="65" charset="-120"/>
                <a:ea typeface="標楷體" panose="03000509000000000000" pitchFamily="65" charset="-120"/>
              </a:rPr>
              <a:t>2</a:t>
            </a:r>
            <a:r>
              <a:rPr lang="zh-TW" altLang="en-US" dirty="0" smtClean="0">
                <a:latin typeface="標楷體" panose="03000509000000000000" pitchFamily="65" charset="-120"/>
                <a:ea typeface="標楷體" panose="03000509000000000000" pitchFamily="65" charset="-120"/>
              </a:rPr>
              <a:t>項會辦後再送「主計室」審核。</a:t>
            </a:r>
            <a:endParaRPr lang="zh-TW" altLang="zh-TW" dirty="0" smtClean="0">
              <a:latin typeface="標楷體" panose="03000509000000000000" pitchFamily="65" charset="-120"/>
              <a:ea typeface="標楷體" panose="03000509000000000000" pitchFamily="65" charset="-120"/>
            </a:endParaRPr>
          </a:p>
          <a:p>
            <a:pPr lvl="0"/>
            <a:r>
              <a:rPr lang="zh-TW" altLang="en-US" b="0" dirty="0" smtClean="0">
                <a:latin typeface="標楷體" panose="03000509000000000000" pitchFamily="65" charset="-120"/>
                <a:ea typeface="標楷體" panose="03000509000000000000" pitchFamily="65" charset="-120"/>
              </a:rPr>
              <a:t>計畫內所編行政管理費，請攜帶核定清單至出納組預開收據後，以掛號公文檢送黏存單（收據黏貼於上）及核定清單辦理報支。</a:t>
            </a:r>
            <a:endParaRPr lang="zh-TW" altLang="en-US" b="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61</a:t>
            </a:fld>
            <a:endParaRPr lang="zh-TW" altLang="en-US" dirty="0"/>
          </a:p>
        </p:txBody>
      </p:sp>
      <p:sp>
        <p:nvSpPr>
          <p:cNvPr id="8" name="標題 1"/>
          <p:cNvSpPr txBox="1">
            <a:spLocks/>
          </p:cNvSpPr>
          <p:nvPr/>
        </p:nvSpPr>
        <p:spPr>
          <a:xfrm>
            <a:off x="457200" y="476672"/>
            <a:ext cx="7571184" cy="1080120"/>
          </a:xfrm>
          <a:prstGeom prst="rect">
            <a:avLst/>
          </a:prstGeom>
        </p:spPr>
        <p:txBody>
          <a:bodyPr vert="horz" lIns="45720" tIns="0" rIns="45720" bIns="0" anchor="b" anchorCtr="0">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標楷體" panose="03000509000000000000" pitchFamily="65" charset="-120"/>
                <a:ea typeface="標楷體" panose="03000509000000000000" pitchFamily="65" charset="-120"/>
                <a:cs typeface="+mj-cs"/>
              </a:rPr>
              <a:t>非科技部產學合作</a:t>
            </a:r>
            <a:r>
              <a:rPr kumimoji="0" lang="en-US" altLang="zh-TW"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標楷體" panose="03000509000000000000" pitchFamily="65" charset="-120"/>
                <a:ea typeface="標楷體" panose="03000509000000000000" pitchFamily="65" charset="-120"/>
                <a:cs typeface="+mj-cs"/>
              </a:rPr>
              <a:t>(</a:t>
            </a:r>
            <a:r>
              <a:rPr kumimoji="0" lang="zh-TW" alt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標楷體" panose="03000509000000000000" pitchFamily="65" charset="-120"/>
                <a:ea typeface="標楷體" panose="03000509000000000000" pitchFamily="65" charset="-120"/>
                <a:cs typeface="+mj-cs"/>
              </a:rPr>
              <a:t>委託</a:t>
            </a:r>
            <a:r>
              <a:rPr kumimoji="0" lang="en-US" altLang="zh-TW"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標楷體" panose="03000509000000000000" pitchFamily="65" charset="-120"/>
                <a:ea typeface="標楷體" panose="03000509000000000000" pitchFamily="65" charset="-120"/>
                <a:cs typeface="+mj-cs"/>
              </a:rPr>
              <a:t>)</a:t>
            </a:r>
            <a:r>
              <a:rPr kumimoji="0" lang="zh-TW" alt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標楷體" panose="03000509000000000000" pitchFamily="65" charset="-120"/>
                <a:ea typeface="標楷體" panose="03000509000000000000" pitchFamily="65" charset="-120"/>
                <a:cs typeface="+mj-cs"/>
              </a:rPr>
              <a:t>計畫重點事項</a:t>
            </a:r>
            <a:br>
              <a:rPr kumimoji="0" lang="zh-TW" alt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標楷體" panose="03000509000000000000" pitchFamily="65" charset="-120"/>
                <a:ea typeface="標楷體" panose="03000509000000000000" pitchFamily="65" charset="-120"/>
                <a:cs typeface="+mj-cs"/>
              </a:rPr>
            </a:br>
            <a:r>
              <a:rPr kumimoji="0" lang="en-US" altLang="zh-TW"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標楷體" panose="03000509000000000000" pitchFamily="65" charset="-120"/>
                <a:ea typeface="標楷體" panose="03000509000000000000" pitchFamily="65" charset="-120"/>
                <a:cs typeface="+mj-cs"/>
              </a:rPr>
              <a:t>(2/3)</a:t>
            </a:r>
            <a:endParaRPr kumimoji="0" lang="zh-TW" alt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標楷體" panose="03000509000000000000" pitchFamily="65" charset="-120"/>
              <a:ea typeface="標楷體" panose="03000509000000000000" pitchFamily="65" charset="-120"/>
              <a:cs typeface="+mj-cs"/>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98408"/>
            <a:ext cx="7239000" cy="4898944"/>
          </a:xfrm>
        </p:spPr>
        <p:txBody>
          <a:bodyPr>
            <a:normAutofit/>
          </a:bodyPr>
          <a:lstStyle/>
          <a:p>
            <a:pPr lvl="0"/>
            <a:r>
              <a:rPr lang="zh-TW" altLang="en-US" b="0" dirty="0" smtClean="0">
                <a:latin typeface="標楷體" panose="03000509000000000000" pitchFamily="65" charset="-120"/>
                <a:ea typeface="標楷體" panose="03000509000000000000" pitchFamily="65" charset="-120"/>
              </a:rPr>
              <a:t>計畫全數完成報支後，請填列「結案通知單」（主計室網頁→表格下載→計畫結案）送交主計室，俾利配合辦理結案。如有結餘款（扣除須繳回金額），依「國立政治大學產學合作計畫結餘款分配、運用及管理辦法」第四條規定得分配者，則請另外填列「國立政治大學產學合作計畫經費結餘款分配申請表」（一式三份）辦理。</a:t>
            </a:r>
            <a:endParaRPr lang="en-US" altLang="zh-TW" b="0" dirty="0" smtClean="0">
              <a:latin typeface="標楷體" panose="03000509000000000000" pitchFamily="65" charset="-120"/>
              <a:ea typeface="標楷體" panose="03000509000000000000" pitchFamily="65" charset="-120"/>
            </a:endParaRPr>
          </a:p>
          <a:p>
            <a:pPr lvl="0"/>
            <a:r>
              <a:rPr lang="zh-TW" altLang="en-US" b="0" dirty="0" smtClean="0">
                <a:latin typeface="標楷體" panose="03000509000000000000" pitchFamily="65" charset="-120"/>
                <a:ea typeface="標楷體" panose="03000509000000000000" pitchFamily="65" charset="-120"/>
              </a:rPr>
              <a:t>受委託單位應於計畫執行期滿後，儘速完成計畫經費結案作業。</a:t>
            </a:r>
            <a:br>
              <a:rPr lang="zh-TW" altLang="en-US" b="0" dirty="0" smtClean="0">
                <a:latin typeface="標楷體" panose="03000509000000000000" pitchFamily="65" charset="-120"/>
                <a:ea typeface="標楷體" panose="03000509000000000000" pitchFamily="65" charset="-120"/>
              </a:rPr>
            </a:br>
            <a:endParaRPr lang="zh-TW" altLang="en-US" b="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62</a:t>
            </a:fld>
            <a:endParaRPr lang="zh-TW" altLang="en-US" dirty="0"/>
          </a:p>
        </p:txBody>
      </p:sp>
      <p:sp>
        <p:nvSpPr>
          <p:cNvPr id="6" name="標題 1"/>
          <p:cNvSpPr>
            <a:spLocks noGrp="1"/>
          </p:cNvSpPr>
          <p:nvPr>
            <p:ph type="title"/>
          </p:nvPr>
        </p:nvSpPr>
        <p:spPr>
          <a:xfrm>
            <a:off x="457200" y="548680"/>
            <a:ext cx="7571184" cy="1008112"/>
          </a:xfrm>
        </p:spPr>
        <p:txBody>
          <a:bodyPr>
            <a:normAutofit fontScale="90000"/>
          </a:bodyPr>
          <a:lstStyle/>
          <a:p>
            <a:r>
              <a:rPr lang="zh-TW" altLang="en-US" dirty="0" smtClean="0">
                <a:latin typeface="標楷體" panose="03000509000000000000" pitchFamily="65" charset="-120"/>
                <a:ea typeface="標楷體" panose="03000509000000000000" pitchFamily="65" charset="-120"/>
              </a:rPr>
              <a:t>非科技部產學合作</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委託</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計畫重點事項</a:t>
            </a:r>
            <a:br>
              <a:rPr lang="zh-TW" altLang="en-US" dirty="0" smtClean="0">
                <a:latin typeface="標楷體" panose="03000509000000000000" pitchFamily="65" charset="-120"/>
                <a:ea typeface="標楷體" panose="03000509000000000000" pitchFamily="65" charset="-120"/>
              </a:rPr>
            </a:br>
            <a:r>
              <a:rPr lang="en-US" altLang="zh-TW" dirty="0" smtClean="0">
                <a:latin typeface="標楷體" panose="03000509000000000000" pitchFamily="65" charset="-120"/>
                <a:ea typeface="標楷體" panose="03000509000000000000" pitchFamily="65" charset="-120"/>
              </a:rPr>
              <a:t>(3/3)</a:t>
            </a:r>
            <a:endParaRPr lang="zh-TW"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57200" y="496887"/>
            <a:ext cx="7499176" cy="842352"/>
          </a:xfrm>
        </p:spPr>
        <p:txBody>
          <a:bodyPr>
            <a:normAutofit fontScale="90000"/>
          </a:bodyPr>
          <a:lstStyle/>
          <a:p>
            <a:r>
              <a:rPr lang="zh-TW" altLang="en-US" dirty="0" smtClean="0">
                <a:latin typeface="標楷體" panose="03000509000000000000" pitchFamily="65" charset="-120"/>
                <a:ea typeface="標楷體" panose="03000509000000000000" pitchFamily="65" charset="-120"/>
              </a:rPr>
              <a:t>產學合作計畫行管費與結餘款重點事項 </a:t>
            </a:r>
            <a:r>
              <a:rPr lang="en-US" altLang="zh-TW" dirty="0" smtClean="0">
                <a:latin typeface="標楷體" panose="03000509000000000000" pitchFamily="65" charset="-120"/>
                <a:ea typeface="標楷體" panose="03000509000000000000" pitchFamily="65" charset="-120"/>
              </a:rPr>
              <a:t>(1/2)</a:t>
            </a:r>
            <a:endParaRPr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p:txBody>
          <a:bodyPr/>
          <a:lstStyle/>
          <a:p>
            <a:r>
              <a:rPr lang="zh-TW" altLang="en-US" dirty="0" smtClean="0">
                <a:latin typeface="標楷體" panose="03000509000000000000" pitchFamily="65" charset="-120"/>
                <a:ea typeface="標楷體" panose="03000509000000000000" pitchFamily="65" charset="-120"/>
              </a:rPr>
              <a:t>相關法規</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主計室網頁→法令規章→自籌規定→類別：研發處</a:t>
            </a:r>
            <a:r>
              <a:rPr lang="zh-TW" altLang="en-US" dirty="0" smtClean="0">
                <a:latin typeface="標楷體" panose="03000509000000000000" pitchFamily="65" charset="-120"/>
                <a:ea typeface="標楷體" panose="03000509000000000000" pitchFamily="65" charset="-120"/>
                <a:sym typeface="Wingdings" pitchFamily="2" charset="2"/>
              </a:rPr>
              <a:t>項下</a:t>
            </a:r>
            <a:r>
              <a:rPr lang="en-US" altLang="zh-TW" dirty="0" smtClean="0">
                <a:latin typeface="標楷體" panose="03000509000000000000" pitchFamily="65" charset="-120"/>
                <a:ea typeface="標楷體" panose="03000509000000000000" pitchFamily="65" charset="-120"/>
                <a:sym typeface="Wingdings" pitchFamily="2" charset="2"/>
              </a:rPr>
              <a:t>)</a:t>
            </a:r>
          </a:p>
          <a:p>
            <a:pPr lvl="1"/>
            <a:r>
              <a:rPr lang="zh-TW" altLang="en-US" dirty="0" smtClean="0">
                <a:latin typeface="標楷體" panose="03000509000000000000" pitchFamily="65" charset="-120"/>
                <a:ea typeface="標楷體" panose="03000509000000000000" pitchFamily="65" charset="-120"/>
              </a:rPr>
              <a:t>行管費</a:t>
            </a:r>
            <a:endParaRPr lang="en-US" altLang="zh-TW" dirty="0" smtClean="0">
              <a:latin typeface="標楷體" panose="03000509000000000000" pitchFamily="65" charset="-120"/>
              <a:ea typeface="標楷體" panose="03000509000000000000" pitchFamily="65" charset="-120"/>
            </a:endParaRPr>
          </a:p>
          <a:p>
            <a:pPr lvl="2"/>
            <a:r>
              <a:rPr lang="zh-TW" altLang="en-US" dirty="0" smtClean="0">
                <a:latin typeface="標楷體" panose="03000509000000000000" pitchFamily="65" charset="-120"/>
                <a:ea typeface="標楷體" panose="03000509000000000000" pitchFamily="65" charset="-120"/>
              </a:rPr>
              <a:t>國立政治大學產學合作實施暨收支管理規定</a:t>
            </a:r>
            <a:endParaRPr lang="en-US" altLang="zh-TW" dirty="0" smtClean="0">
              <a:latin typeface="標楷體" panose="03000509000000000000" pitchFamily="65" charset="-120"/>
              <a:ea typeface="標楷體" panose="03000509000000000000" pitchFamily="65" charset="-120"/>
            </a:endParaRPr>
          </a:p>
          <a:p>
            <a:pPr lvl="2"/>
            <a:r>
              <a:rPr lang="zh-TW" altLang="en-US" dirty="0" smtClean="0">
                <a:latin typeface="標楷體" panose="03000509000000000000" pitchFamily="65" charset="-120"/>
                <a:ea typeface="標楷體" panose="03000509000000000000" pitchFamily="65" charset="-120"/>
              </a:rPr>
              <a:t>支用範圍記載於第八條</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結餘款</a:t>
            </a:r>
            <a:endParaRPr lang="en-US" altLang="zh-TW" dirty="0" smtClean="0">
              <a:latin typeface="標楷體" panose="03000509000000000000" pitchFamily="65" charset="-120"/>
              <a:ea typeface="標楷體" panose="03000509000000000000" pitchFamily="65" charset="-120"/>
            </a:endParaRPr>
          </a:p>
          <a:p>
            <a:pPr lvl="2"/>
            <a:r>
              <a:rPr lang="zh-TW" altLang="en-US" dirty="0">
                <a:latin typeface="標楷體" panose="03000509000000000000" pitchFamily="65" charset="-120"/>
                <a:ea typeface="標楷體" panose="03000509000000000000" pitchFamily="65" charset="-120"/>
              </a:rPr>
              <a:t>國立政治大學產學合作計畫結餘款分配、運用及管理</a:t>
            </a:r>
            <a:r>
              <a:rPr lang="zh-TW" altLang="en-US" dirty="0" smtClean="0">
                <a:latin typeface="標楷體" panose="03000509000000000000" pitchFamily="65" charset="-120"/>
                <a:ea typeface="標楷體" panose="03000509000000000000" pitchFamily="65" charset="-120"/>
              </a:rPr>
              <a:t>辦法</a:t>
            </a:r>
            <a:endParaRPr lang="en-US" altLang="zh-TW" dirty="0" smtClean="0">
              <a:latin typeface="標楷體" panose="03000509000000000000" pitchFamily="65" charset="-120"/>
              <a:ea typeface="標楷體" panose="03000509000000000000" pitchFamily="65" charset="-120"/>
            </a:endParaRPr>
          </a:p>
          <a:p>
            <a:pPr lvl="2"/>
            <a:r>
              <a:rPr lang="zh-TW" altLang="en-US" dirty="0" smtClean="0">
                <a:latin typeface="標楷體" panose="03000509000000000000" pitchFamily="65" charset="-120"/>
                <a:ea typeface="標楷體" panose="03000509000000000000" pitchFamily="65" charset="-120"/>
              </a:rPr>
              <a:t>支用範圍記載於第三條</a:t>
            </a:r>
            <a:endParaRPr lang="en-US" altLang="zh-TW" dirty="0" smtClean="0">
              <a:latin typeface="標楷體" panose="03000509000000000000" pitchFamily="65" charset="-120"/>
              <a:ea typeface="標楷體" panose="03000509000000000000" pitchFamily="65" charset="-120"/>
            </a:endParaRPr>
          </a:p>
          <a:p>
            <a:pPr lvl="2"/>
            <a:endParaRPr lang="en-US" altLang="zh-TW" dirty="0" smtClean="0"/>
          </a:p>
          <a:p>
            <a:pPr lvl="2"/>
            <a:endParaRPr lang="en-US" altLang="zh-TW" dirty="0" smtClean="0"/>
          </a:p>
          <a:p>
            <a:pPr lvl="2"/>
            <a:endParaRPr lang="zh-TW" altLang="en-US" dirty="0"/>
          </a:p>
        </p:txBody>
      </p:sp>
      <p:sp>
        <p:nvSpPr>
          <p:cNvPr id="3" name="投影片編號版面配置區 2"/>
          <p:cNvSpPr>
            <a:spLocks noGrp="1"/>
          </p:cNvSpPr>
          <p:nvPr>
            <p:ph type="sldNum" sz="quarter" idx="12"/>
          </p:nvPr>
        </p:nvSpPr>
        <p:spPr/>
        <p:txBody>
          <a:bodyPr/>
          <a:lstStyle/>
          <a:p>
            <a:fld id="{58A380AB-936D-4527-96E3-67EC2F507ECF}" type="slidenum">
              <a:rPr lang="zh-TW" altLang="en-US" smtClean="0"/>
              <a:pPr/>
              <a:t>63</a:t>
            </a:fld>
            <a:endParaRPr lang="zh-TW" alt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3"/>
          <p:cNvSpPr>
            <a:spLocks noGrp="1"/>
          </p:cNvSpPr>
          <p:nvPr>
            <p:ph type="title"/>
          </p:nvPr>
        </p:nvSpPr>
        <p:spPr>
          <a:xfrm>
            <a:off x="457200" y="474584"/>
            <a:ext cx="7499176" cy="842352"/>
          </a:xfrm>
        </p:spPr>
        <p:txBody>
          <a:bodyPr>
            <a:normAutofit fontScale="90000"/>
          </a:bodyPr>
          <a:lstStyle/>
          <a:p>
            <a:r>
              <a:rPr lang="zh-TW" altLang="en-US" dirty="0" smtClean="0">
                <a:latin typeface="標楷體" panose="03000509000000000000" pitchFamily="65" charset="-120"/>
                <a:ea typeface="標楷體" panose="03000509000000000000" pitchFamily="65" charset="-120"/>
              </a:rPr>
              <a:t>產學合作計畫行管費與結餘款重點事項 </a:t>
            </a:r>
            <a:r>
              <a:rPr lang="en-US" altLang="zh-TW" dirty="0" smtClean="0">
                <a:latin typeface="標楷體" panose="03000509000000000000" pitchFamily="65" charset="-120"/>
                <a:ea typeface="標楷體" panose="03000509000000000000" pitchFamily="65" charset="-120"/>
              </a:rPr>
              <a:t>(2/2)</a:t>
            </a:r>
            <a:endParaRPr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p:txBody>
          <a:bodyPr/>
          <a:lstStyle/>
          <a:p>
            <a:r>
              <a:rPr lang="zh-TW" altLang="en-US" dirty="0" smtClean="0">
                <a:latin typeface="標楷體" panose="03000509000000000000" pitchFamily="65" charset="-120"/>
                <a:ea typeface="標楷體" panose="03000509000000000000" pitchFamily="65" charset="-120"/>
              </a:rPr>
              <a:t>報支方式</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一般業務支出</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如：郵資、影印、辦公用品等</a:t>
            </a:r>
            <a:r>
              <a:rPr lang="en-US" altLang="zh-TW" dirty="0" smtClean="0">
                <a:latin typeface="標楷體" panose="03000509000000000000" pitchFamily="65" charset="-120"/>
                <a:ea typeface="標楷體" panose="03000509000000000000" pitchFamily="65" charset="-120"/>
              </a:rPr>
              <a:t>)</a:t>
            </a:r>
          </a:p>
          <a:p>
            <a:pPr lvl="2"/>
            <a:r>
              <a:rPr lang="zh-TW" altLang="en-US" dirty="0" smtClean="0">
                <a:latin typeface="標楷體" panose="03000509000000000000" pitchFamily="65" charset="-120"/>
                <a:ea typeface="標楷體" panose="03000509000000000000" pitchFamily="65" charset="-120"/>
              </a:rPr>
              <a:t>於</a:t>
            </a:r>
            <a:r>
              <a:rPr lang="zh-TW" altLang="en-US" dirty="0" smtClean="0">
                <a:solidFill>
                  <a:srgbClr val="FF0000"/>
                </a:solidFill>
                <a:latin typeface="標楷體" panose="03000509000000000000" pitchFamily="65" charset="-120"/>
                <a:ea typeface="標楷體" panose="03000509000000000000" pitchFamily="65" charset="-120"/>
              </a:rPr>
              <a:t>請購</a:t>
            </a:r>
            <a:r>
              <a:rPr lang="zh-TW" altLang="en-US" dirty="0" smtClean="0">
                <a:latin typeface="標楷體" panose="03000509000000000000" pitchFamily="65" charset="-120"/>
                <a:ea typeface="標楷體" panose="03000509000000000000" pitchFamily="65" charset="-120"/>
              </a:rPr>
              <a:t>時先行註明適用規定並核章；如不需請購，則於報支經費時註明適用規定並核章。</a:t>
            </a:r>
            <a:endParaRPr lang="en-US" altLang="zh-TW" dirty="0" smtClean="0">
              <a:latin typeface="標楷體" panose="03000509000000000000" pitchFamily="65" charset="-120"/>
              <a:ea typeface="標楷體" panose="03000509000000000000" pitchFamily="65" charset="-120"/>
            </a:endParaRPr>
          </a:p>
          <a:p>
            <a:pPr lvl="2"/>
            <a:r>
              <a:rPr lang="en-US" altLang="zh-TW" dirty="0" smtClean="0">
                <a:latin typeface="標楷體" panose="03000509000000000000" pitchFamily="65" charset="-120"/>
                <a:ea typeface="標楷體" panose="03000509000000000000" pitchFamily="65" charset="-120"/>
              </a:rPr>
              <a:t>EX:</a:t>
            </a:r>
            <a:r>
              <a:rPr lang="zh-TW" altLang="en-US" dirty="0" smtClean="0">
                <a:latin typeface="標楷體" panose="03000509000000000000" pitchFamily="65" charset="-120"/>
                <a:ea typeface="標楷體" panose="03000509000000000000" pitchFamily="65" charset="-120"/>
              </a:rPr>
              <a:t>本項支出係依國立政治大學產學合作實施暨收支管理規定</a:t>
            </a:r>
            <a:r>
              <a:rPr lang="zh-TW" altLang="en-US" dirty="0" smtClean="0">
                <a:solidFill>
                  <a:srgbClr val="FF0000"/>
                </a:solidFill>
                <a:latin typeface="標楷體" panose="03000509000000000000" pitchFamily="65" charset="-120"/>
                <a:ea typeface="標楷體" panose="03000509000000000000" pitchFamily="65" charset="-120"/>
              </a:rPr>
              <a:t>第八條第</a:t>
            </a:r>
            <a:r>
              <a:rPr lang="en-US" altLang="zh-TW" dirty="0" smtClean="0">
                <a:solidFill>
                  <a:srgbClr val="FF0000"/>
                </a:solidFill>
                <a:latin typeface="標楷體" panose="03000509000000000000" pitchFamily="65" charset="-120"/>
                <a:ea typeface="標楷體" panose="03000509000000000000" pitchFamily="65" charset="-120"/>
              </a:rPr>
              <a:t>XX</a:t>
            </a:r>
            <a:r>
              <a:rPr lang="zh-TW" altLang="en-US" dirty="0" smtClean="0">
                <a:solidFill>
                  <a:srgbClr val="FF0000"/>
                </a:solidFill>
                <a:latin typeface="標楷體" panose="03000509000000000000" pitchFamily="65" charset="-120"/>
                <a:ea typeface="標楷體" panose="03000509000000000000" pitchFamily="65" charset="-120"/>
              </a:rPr>
              <a:t>項</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簽名或蓋章</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須事先簽准之支出</a:t>
            </a:r>
            <a:endParaRPr lang="en-US" altLang="zh-TW" dirty="0" smtClean="0">
              <a:latin typeface="標楷體" panose="03000509000000000000" pitchFamily="65" charset="-120"/>
              <a:ea typeface="標楷體" panose="03000509000000000000" pitchFamily="65" charset="-120"/>
            </a:endParaRPr>
          </a:p>
          <a:p>
            <a:pPr lvl="2"/>
            <a:r>
              <a:rPr lang="zh-TW" altLang="en-US" dirty="0" smtClean="0">
                <a:solidFill>
                  <a:srgbClr val="FF0000"/>
                </a:solidFill>
                <a:latin typeface="標楷體" panose="03000509000000000000" pitchFamily="65" charset="-120"/>
                <a:ea typeface="標楷體" panose="03000509000000000000" pitchFamily="65" charset="-120"/>
              </a:rPr>
              <a:t>國外差旅費</a:t>
            </a:r>
            <a:r>
              <a:rPr lang="zh-TW" altLang="en-US" dirty="0" smtClean="0">
                <a:latin typeface="標楷體" panose="03000509000000000000" pitchFamily="65" charset="-120"/>
                <a:ea typeface="標楷體" panose="03000509000000000000" pitchFamily="65" charset="-120"/>
              </a:rPr>
              <a:t>、聘用專</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兼</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任助理、補助國外學者來臺機票及生活費、十萬元以上支出、特殊案件</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等。</a:t>
            </a:r>
            <a:endParaRPr lang="en-US" altLang="zh-TW" dirty="0" smtClean="0">
              <a:latin typeface="標楷體" panose="03000509000000000000" pitchFamily="65" charset="-120"/>
              <a:ea typeface="標楷體" panose="03000509000000000000" pitchFamily="65" charset="-120"/>
            </a:endParaRPr>
          </a:p>
          <a:p>
            <a:pPr lvl="2"/>
            <a:r>
              <a:rPr lang="zh-TW" altLang="en-US" dirty="0" smtClean="0">
                <a:latin typeface="標楷體" panose="03000509000000000000" pitchFamily="65" charset="-120"/>
                <a:ea typeface="標楷體" panose="03000509000000000000" pitchFamily="65" charset="-120"/>
              </a:rPr>
              <a:t>簽文內請敘明適用規定。</a:t>
            </a:r>
            <a:endParaRPr lang="zh-TW" altLang="en-US"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58A380AB-936D-4527-96E3-67EC2F507ECF}" type="slidenum">
              <a:rPr lang="zh-TW" altLang="en-US" smtClean="0"/>
              <a:pPr/>
              <a:t>64</a:t>
            </a:fld>
            <a:endParaRPr lang="zh-TW" alt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其他注意事項</a:t>
            </a:r>
            <a:endParaRPr lang="zh-TW" altLang="en-US" dirty="0">
              <a:latin typeface="標楷體" panose="03000509000000000000" pitchFamily="65" charset="-120"/>
              <a:ea typeface="標楷體" panose="03000509000000000000" pitchFamily="65" charset="-120"/>
            </a:endParaRPr>
          </a:p>
        </p:txBody>
      </p:sp>
      <p:sp>
        <p:nvSpPr>
          <p:cNvPr id="6" name="文字版面配置區 5"/>
          <p:cNvSpPr>
            <a:spLocks noGrp="1"/>
          </p:cNvSpPr>
          <p:nvPr>
            <p:ph type="body" idx="1"/>
          </p:nvPr>
        </p:nvSpPr>
        <p:spPr/>
        <p:txBody>
          <a:bodyPr/>
          <a:lstStyle/>
          <a:p>
            <a:endParaRPr lang="zh-TW" alt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支出憑證注意事項</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統一發票</a:t>
            </a:r>
            <a:endParaRPr lang="zh-TW" altLang="zh-TW"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57200" y="1340768"/>
            <a:ext cx="7239000" cy="5328592"/>
          </a:xfrm>
        </p:spPr>
        <p:txBody>
          <a:bodyPr>
            <a:normAutofit/>
          </a:bodyPr>
          <a:lstStyle/>
          <a:p>
            <a:r>
              <a:rPr lang="zh-TW" altLang="zh-TW" sz="2500" b="0" dirty="0" smtClean="0">
                <a:latin typeface="標楷體" panose="03000509000000000000" pitchFamily="65" charset="-120"/>
                <a:ea typeface="標楷體" panose="03000509000000000000" pitchFamily="65" charset="-120"/>
              </a:rPr>
              <a:t>二聯式</a:t>
            </a:r>
            <a:r>
              <a:rPr lang="zh-TW" altLang="en-US" sz="2500" b="0" dirty="0" smtClean="0">
                <a:latin typeface="標楷體" panose="03000509000000000000" pitchFamily="65" charset="-120"/>
                <a:ea typeface="標楷體" panose="03000509000000000000" pitchFamily="65" charset="-120"/>
              </a:rPr>
              <a:t>及</a:t>
            </a:r>
            <a:r>
              <a:rPr lang="zh-TW" altLang="zh-TW" sz="2500" b="0" dirty="0" smtClean="0">
                <a:latin typeface="標楷體" panose="03000509000000000000" pitchFamily="65" charset="-120"/>
                <a:ea typeface="標楷體" panose="03000509000000000000" pitchFamily="65" charset="-120"/>
              </a:rPr>
              <a:t>收銀機統一發票：應檢送收執聯。</a:t>
            </a:r>
            <a:endParaRPr lang="en-US" altLang="zh-TW" sz="2500" b="0" dirty="0" smtClean="0">
              <a:latin typeface="標楷體" panose="03000509000000000000" pitchFamily="65" charset="-120"/>
              <a:ea typeface="標楷體" panose="03000509000000000000" pitchFamily="65" charset="-120"/>
            </a:endParaRPr>
          </a:p>
          <a:p>
            <a:r>
              <a:rPr lang="zh-TW" altLang="zh-TW" sz="2500" b="0" dirty="0" smtClean="0">
                <a:latin typeface="標楷體" panose="03000509000000000000" pitchFamily="65" charset="-120"/>
                <a:ea typeface="標楷體" panose="03000509000000000000" pitchFamily="65" charset="-120"/>
              </a:rPr>
              <a:t>三聯式及電子計算機統一發票：應檢送</a:t>
            </a:r>
            <a:r>
              <a:rPr lang="zh-TW" altLang="zh-TW" sz="2500" b="0" dirty="0" smtClean="0">
                <a:solidFill>
                  <a:srgbClr val="FF0000"/>
                </a:solidFill>
                <a:latin typeface="標楷體" panose="03000509000000000000" pitchFamily="65" charset="-120"/>
                <a:ea typeface="標楷體" panose="03000509000000000000" pitchFamily="65" charset="-120"/>
              </a:rPr>
              <a:t>收執聯</a:t>
            </a:r>
            <a:r>
              <a:rPr lang="en-US" altLang="zh-TW" sz="2500" b="0" dirty="0" smtClean="0">
                <a:latin typeface="標楷體" panose="03000509000000000000" pitchFamily="65" charset="-120"/>
                <a:ea typeface="標楷體" panose="03000509000000000000" pitchFamily="65" charset="-120"/>
              </a:rPr>
              <a:t>(</a:t>
            </a:r>
            <a:r>
              <a:rPr lang="zh-TW" altLang="zh-TW" sz="2500" b="0" dirty="0" smtClean="0">
                <a:latin typeface="標楷體" panose="03000509000000000000" pitchFamily="65" charset="-120"/>
                <a:ea typeface="標楷體" panose="03000509000000000000" pitchFamily="65" charset="-120"/>
              </a:rPr>
              <a:t>第三聯），如有扣抵聯</a:t>
            </a:r>
            <a:r>
              <a:rPr lang="en-US" altLang="zh-TW" sz="2500" b="0" dirty="0" smtClean="0">
                <a:latin typeface="標楷體" panose="03000509000000000000" pitchFamily="65" charset="-120"/>
                <a:ea typeface="標楷體" panose="03000509000000000000" pitchFamily="65" charset="-120"/>
              </a:rPr>
              <a:t>(</a:t>
            </a:r>
            <a:r>
              <a:rPr lang="zh-TW" altLang="zh-TW" sz="2500" b="0" dirty="0" smtClean="0">
                <a:latin typeface="標楷體" panose="03000509000000000000" pitchFamily="65" charset="-120"/>
                <a:ea typeface="標楷體" panose="03000509000000000000" pitchFamily="65" charset="-120"/>
              </a:rPr>
              <a:t>第二聯</a:t>
            </a:r>
            <a:r>
              <a:rPr lang="en-US" altLang="zh-TW" sz="2500" b="0" dirty="0" smtClean="0">
                <a:latin typeface="標楷體" panose="03000509000000000000" pitchFamily="65" charset="-120"/>
                <a:ea typeface="標楷體" panose="03000509000000000000" pitchFamily="65" charset="-120"/>
              </a:rPr>
              <a:t>)</a:t>
            </a:r>
            <a:r>
              <a:rPr lang="zh-TW" altLang="zh-TW" sz="2500" b="0" dirty="0" smtClean="0">
                <a:latin typeface="標楷體" panose="03000509000000000000" pitchFamily="65" charset="-120"/>
                <a:ea typeface="標楷體" panose="03000509000000000000" pitchFamily="65" charset="-120"/>
              </a:rPr>
              <a:t>得一併附上。</a:t>
            </a:r>
            <a:r>
              <a:rPr lang="zh-TW" altLang="zh-TW" sz="2500" b="0" dirty="0" smtClean="0">
                <a:solidFill>
                  <a:srgbClr val="FF0000"/>
                </a:solidFill>
                <a:latin typeface="標楷體" panose="03000509000000000000" pitchFamily="65" charset="-120"/>
                <a:ea typeface="標楷體" panose="03000509000000000000" pitchFamily="65" charset="-120"/>
              </a:rPr>
              <a:t>扣抵聯均不得以任何理由（如收執聯遺失等）單獨報支</a:t>
            </a:r>
            <a:r>
              <a:rPr lang="zh-TW" altLang="zh-TW" sz="2500" b="0" dirty="0" smtClean="0">
                <a:latin typeface="標楷體" panose="03000509000000000000" pitchFamily="65" charset="-120"/>
                <a:ea typeface="標楷體" panose="03000509000000000000" pitchFamily="65" charset="-120"/>
              </a:rPr>
              <a:t>。</a:t>
            </a:r>
            <a:endParaRPr lang="en-US" altLang="zh-TW" sz="2500" b="0" dirty="0" smtClean="0">
              <a:latin typeface="標楷體" panose="03000509000000000000" pitchFamily="65" charset="-120"/>
              <a:ea typeface="標楷體" panose="03000509000000000000" pitchFamily="65" charset="-120"/>
            </a:endParaRPr>
          </a:p>
          <a:p>
            <a:r>
              <a:rPr lang="zh-TW" altLang="en-US" sz="2500" b="0" dirty="0" smtClean="0">
                <a:latin typeface="標楷體" panose="03000509000000000000" pitchFamily="65" charset="-120"/>
                <a:ea typeface="標楷體" panose="03000509000000000000" pitchFamily="65" charset="-120"/>
              </a:rPr>
              <a:t>發票皆應登打統一編號，</a:t>
            </a:r>
            <a:r>
              <a:rPr lang="zh-TW" altLang="zh-TW" sz="2500" b="0" dirty="0" smtClean="0">
                <a:solidFill>
                  <a:srgbClr val="FF0000"/>
                </a:solidFill>
                <a:latin typeface="標楷體" panose="03000509000000000000" pitchFamily="65" charset="-120"/>
                <a:ea typeface="標楷體" panose="03000509000000000000" pitchFamily="65" charset="-120"/>
              </a:rPr>
              <a:t>若未輸入統一編號，應請廠商加註買受人名稱或統一編號後，加蓋統一發票專用章</a:t>
            </a:r>
            <a:r>
              <a:rPr lang="zh-TW" altLang="en-US" sz="2500" b="0" dirty="0" smtClean="0">
                <a:latin typeface="標楷體" panose="03000509000000000000" pitchFamily="65" charset="-120"/>
                <a:ea typeface="標楷體" panose="03000509000000000000" pitchFamily="65" charset="-120"/>
              </a:rPr>
              <a:t>；</a:t>
            </a:r>
            <a:r>
              <a:rPr lang="zh-TW" altLang="zh-TW" sz="2500" b="0" dirty="0" smtClean="0">
                <a:latin typeface="標楷體" panose="03000509000000000000" pitchFamily="65" charset="-120"/>
                <a:ea typeface="標楷體" panose="03000509000000000000" pitchFamily="65" charset="-120"/>
              </a:rPr>
              <a:t>如有所遺漏</a:t>
            </a:r>
            <a:r>
              <a:rPr lang="zh-TW" altLang="en-US" sz="2500" b="0" dirty="0" smtClean="0">
                <a:latin typeface="標楷體" panose="03000509000000000000" pitchFamily="65" charset="-120"/>
                <a:ea typeface="標楷體" panose="03000509000000000000" pitchFamily="65" charset="-120"/>
              </a:rPr>
              <a:t>且</a:t>
            </a:r>
            <a:r>
              <a:rPr lang="zh-TW" altLang="zh-TW" sz="2500" b="0" dirty="0" smtClean="0">
                <a:latin typeface="標楷體" panose="03000509000000000000" pitchFamily="65" charset="-120"/>
                <a:ea typeface="標楷體" panose="03000509000000000000" pitchFamily="65" charset="-120"/>
              </a:rPr>
              <a:t>不能補正者，應由經手人詳細註明，並簽名或蓋章證明。</a:t>
            </a:r>
            <a:endParaRPr lang="en-US" altLang="zh-TW" sz="2500" b="0" dirty="0" smtClean="0">
              <a:latin typeface="標楷體" panose="03000509000000000000" pitchFamily="65" charset="-120"/>
              <a:ea typeface="標楷體" panose="03000509000000000000" pitchFamily="65" charset="-120"/>
            </a:endParaRPr>
          </a:p>
          <a:p>
            <a:r>
              <a:rPr lang="zh-TW" altLang="en-US" sz="2500" b="0" dirty="0" smtClean="0">
                <a:latin typeface="標楷體" panose="03000509000000000000" pitchFamily="65" charset="-120"/>
                <a:ea typeface="標楷體" panose="03000509000000000000" pitchFamily="65" charset="-120"/>
              </a:rPr>
              <a:t>發票書寫錯誤者，應請廠商另行開立。</a:t>
            </a:r>
            <a:endParaRPr lang="en-US" altLang="zh-TW" sz="2500" b="0" dirty="0" smtClean="0">
              <a:latin typeface="標楷體" panose="03000509000000000000" pitchFamily="65" charset="-120"/>
              <a:ea typeface="標楷體" panose="03000509000000000000" pitchFamily="65" charset="-120"/>
            </a:endParaRPr>
          </a:p>
          <a:p>
            <a:r>
              <a:rPr lang="zh-TW" altLang="zh-TW" sz="2500" b="0" dirty="0" smtClean="0">
                <a:latin typeface="標楷體" panose="03000509000000000000" pitchFamily="65" charset="-120"/>
                <a:ea typeface="標楷體" panose="03000509000000000000" pitchFamily="65" charset="-120"/>
              </a:rPr>
              <a:t>阿拉伯數字</a:t>
            </a:r>
            <a:r>
              <a:rPr lang="zh-TW" altLang="en-US" sz="2500" b="0" dirty="0" smtClean="0">
                <a:latin typeface="標楷體" panose="03000509000000000000" pitchFamily="65" charset="-120"/>
                <a:ea typeface="標楷體" panose="03000509000000000000" pitchFamily="65" charset="-120"/>
              </a:rPr>
              <a:t>金額</a:t>
            </a:r>
            <a:r>
              <a:rPr lang="zh-TW" altLang="zh-TW" sz="2500" b="0" dirty="0" smtClean="0">
                <a:latin typeface="標楷體" panose="03000509000000000000" pitchFamily="65" charset="-120"/>
                <a:ea typeface="標楷體" panose="03000509000000000000" pitchFamily="65" charset="-120"/>
              </a:rPr>
              <a:t>與中文大寫數</a:t>
            </a:r>
            <a:r>
              <a:rPr lang="zh-TW" altLang="en-US" sz="2500" b="0" dirty="0" smtClean="0">
                <a:latin typeface="標楷體" panose="03000509000000000000" pitchFamily="65" charset="-120"/>
                <a:ea typeface="標楷體" panose="03000509000000000000" pitchFamily="65" charset="-120"/>
              </a:rPr>
              <a:t>金額</a:t>
            </a:r>
            <a:r>
              <a:rPr lang="zh-TW" altLang="zh-TW" sz="2500" b="0" dirty="0" smtClean="0">
                <a:latin typeface="標楷體" panose="03000509000000000000" pitchFamily="65" charset="-120"/>
                <a:ea typeface="標楷體" panose="03000509000000000000" pitchFamily="65" charset="-120"/>
              </a:rPr>
              <a:t>不符者，應</a:t>
            </a:r>
            <a:r>
              <a:rPr lang="zh-TW" altLang="en-US" sz="2500" b="0" dirty="0" smtClean="0">
                <a:latin typeface="標楷體" panose="03000509000000000000" pitchFamily="65" charset="-120"/>
                <a:ea typeface="標楷體" panose="03000509000000000000" pitchFamily="65" charset="-120"/>
              </a:rPr>
              <a:t>請</a:t>
            </a:r>
            <a:r>
              <a:rPr lang="zh-TW" altLang="zh-TW" sz="2500" b="0" dirty="0" smtClean="0">
                <a:latin typeface="標楷體" panose="03000509000000000000" pitchFamily="65" charset="-120"/>
                <a:ea typeface="標楷體" panose="03000509000000000000" pitchFamily="65" charset="-120"/>
              </a:rPr>
              <a:t>廠商補正</a:t>
            </a:r>
            <a:r>
              <a:rPr lang="zh-TW" altLang="en-US" sz="2500" b="0" dirty="0" smtClean="0">
                <a:latin typeface="標楷體" panose="03000509000000000000" pitchFamily="65" charset="-120"/>
                <a:ea typeface="標楷體" panose="03000509000000000000" pitchFamily="65" charset="-120"/>
              </a:rPr>
              <a:t>；</a:t>
            </a:r>
            <a:r>
              <a:rPr lang="zh-TW" altLang="zh-TW" sz="2500" b="0" dirty="0" smtClean="0">
                <a:latin typeface="標楷體" panose="03000509000000000000" pitchFamily="65" charset="-120"/>
                <a:ea typeface="標楷體" panose="03000509000000000000" pitchFamily="65" charset="-120"/>
              </a:rPr>
              <a:t>無法補正者，以大寫數額為準。</a:t>
            </a:r>
            <a:endParaRPr lang="zh-TW" altLang="en-US" sz="2500" b="0" dirty="0">
              <a:latin typeface="標楷體" panose="03000509000000000000" pitchFamily="65" charset="-120"/>
              <a:ea typeface="標楷體" panose="03000509000000000000" pitchFamily="65" charset="-120"/>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66</a:t>
            </a:fld>
            <a:endParaRPr lang="zh-TW" alt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支出憑證注意事項</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收據</a:t>
            </a:r>
            <a:endParaRPr lang="zh-TW" altLang="zh-TW"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a:bodyPr>
          <a:lstStyle/>
          <a:p>
            <a:r>
              <a:rPr lang="zh-TW" altLang="en-US" b="0" dirty="0" smtClean="0">
                <a:latin typeface="標楷體" panose="03000509000000000000" pitchFamily="65" charset="-120"/>
                <a:ea typeface="標楷體" panose="03000509000000000000" pitchFamily="65" charset="-120"/>
              </a:rPr>
              <a:t>收據應註明買受人、日期、品名、數量及金額等；</a:t>
            </a:r>
            <a:r>
              <a:rPr lang="zh-TW" altLang="zh-TW" b="0" dirty="0" smtClean="0">
                <a:latin typeface="標楷體" panose="03000509000000000000" pitchFamily="65" charset="-120"/>
                <a:ea typeface="標楷體" panose="03000509000000000000" pitchFamily="65" charset="-120"/>
              </a:rPr>
              <a:t>缺漏上述收據之要件，應由承辦人補正</a:t>
            </a:r>
            <a:r>
              <a:rPr lang="zh-TW" altLang="en-US" b="0" dirty="0" smtClean="0">
                <a:latin typeface="標楷體" panose="03000509000000000000" pitchFamily="65" charset="-120"/>
                <a:ea typeface="標楷體" panose="03000509000000000000" pitchFamily="65" charset="-120"/>
              </a:rPr>
              <a:t>。</a:t>
            </a:r>
            <a:endParaRPr lang="en-US" altLang="zh-TW" b="0" dirty="0" smtClean="0">
              <a:latin typeface="標楷體" panose="03000509000000000000" pitchFamily="65" charset="-120"/>
              <a:ea typeface="標楷體" panose="03000509000000000000" pitchFamily="65" charset="-120"/>
            </a:endParaRPr>
          </a:p>
          <a:p>
            <a:r>
              <a:rPr lang="zh-TW" altLang="en-US" b="0" dirty="0" smtClean="0">
                <a:latin typeface="標楷體" panose="03000509000000000000" pitchFamily="65" charset="-120"/>
                <a:ea typeface="標楷體" panose="03000509000000000000" pitchFamily="65" charset="-120"/>
              </a:rPr>
              <a:t>收據金額應正確，若有修改應由原開立者於更正處核章。</a:t>
            </a:r>
            <a:endParaRPr lang="en-US" altLang="zh-TW" b="0" dirty="0" smtClean="0">
              <a:latin typeface="標楷體" panose="03000509000000000000" pitchFamily="65" charset="-120"/>
              <a:ea typeface="標楷體" panose="03000509000000000000" pitchFamily="65" charset="-120"/>
            </a:endParaRPr>
          </a:p>
          <a:p>
            <a:r>
              <a:rPr lang="zh-TW" altLang="zh-TW" b="0" dirty="0" smtClean="0">
                <a:latin typeface="標楷體" panose="03000509000000000000" pitchFamily="65" charset="-120"/>
                <a:ea typeface="標楷體" panose="03000509000000000000" pitchFamily="65" charset="-120"/>
              </a:rPr>
              <a:t>阿拉伯數字</a:t>
            </a:r>
            <a:r>
              <a:rPr lang="zh-TW" altLang="en-US" b="0" dirty="0" smtClean="0">
                <a:latin typeface="標楷體" panose="03000509000000000000" pitchFamily="65" charset="-120"/>
                <a:ea typeface="標楷體" panose="03000509000000000000" pitchFamily="65" charset="-120"/>
              </a:rPr>
              <a:t>金額</a:t>
            </a:r>
            <a:r>
              <a:rPr lang="zh-TW" altLang="zh-TW" b="0" dirty="0" smtClean="0">
                <a:latin typeface="標楷體" panose="03000509000000000000" pitchFamily="65" charset="-120"/>
                <a:ea typeface="標楷體" panose="03000509000000000000" pitchFamily="65" charset="-120"/>
              </a:rPr>
              <a:t>與中文大寫數</a:t>
            </a:r>
            <a:r>
              <a:rPr lang="zh-TW" altLang="en-US" b="0" dirty="0" smtClean="0">
                <a:latin typeface="標楷體" panose="03000509000000000000" pitchFamily="65" charset="-120"/>
                <a:ea typeface="標楷體" panose="03000509000000000000" pitchFamily="65" charset="-120"/>
              </a:rPr>
              <a:t>金額</a:t>
            </a:r>
            <a:r>
              <a:rPr lang="zh-TW" altLang="zh-TW" b="0" dirty="0" smtClean="0">
                <a:latin typeface="標楷體" panose="03000509000000000000" pitchFamily="65" charset="-120"/>
                <a:ea typeface="標楷體" panose="03000509000000000000" pitchFamily="65" charset="-120"/>
              </a:rPr>
              <a:t>不符者，應</a:t>
            </a:r>
            <a:r>
              <a:rPr lang="zh-TW" altLang="en-US" b="0" dirty="0" smtClean="0">
                <a:latin typeface="標楷體" panose="03000509000000000000" pitchFamily="65" charset="-120"/>
                <a:ea typeface="標楷體" panose="03000509000000000000" pitchFamily="65" charset="-120"/>
              </a:rPr>
              <a:t>請</a:t>
            </a:r>
            <a:r>
              <a:rPr lang="zh-TW" altLang="zh-TW" b="0" dirty="0" smtClean="0">
                <a:latin typeface="標楷體" panose="03000509000000000000" pitchFamily="65" charset="-120"/>
                <a:ea typeface="標楷體" panose="03000509000000000000" pitchFamily="65" charset="-120"/>
              </a:rPr>
              <a:t>廠商補正</a:t>
            </a:r>
            <a:r>
              <a:rPr lang="zh-TW" altLang="en-US" b="0" dirty="0" smtClean="0">
                <a:latin typeface="標楷體" panose="03000509000000000000" pitchFamily="65" charset="-120"/>
                <a:ea typeface="標楷體" panose="03000509000000000000" pitchFamily="65" charset="-120"/>
              </a:rPr>
              <a:t>；</a:t>
            </a:r>
            <a:r>
              <a:rPr lang="zh-TW" altLang="zh-TW" b="0" dirty="0" smtClean="0">
                <a:latin typeface="標楷體" panose="03000509000000000000" pitchFamily="65" charset="-120"/>
                <a:ea typeface="標楷體" panose="03000509000000000000" pitchFamily="65" charset="-120"/>
              </a:rPr>
              <a:t>無法補正者，以大寫數額為準。</a:t>
            </a:r>
            <a:endParaRPr lang="zh-TW" altLang="en-US" b="0" dirty="0" smtClean="0">
              <a:latin typeface="標楷體" panose="03000509000000000000" pitchFamily="65" charset="-120"/>
              <a:ea typeface="標楷體" panose="03000509000000000000" pitchFamily="65" charset="-120"/>
            </a:endParaRPr>
          </a:p>
          <a:p>
            <a:endParaRPr lang="zh-TW" altLang="en-US" dirty="0"/>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67</a:t>
            </a:fld>
            <a:endParaRPr lang="zh-TW" alt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57200" y="260648"/>
            <a:ext cx="7715200" cy="1080120"/>
          </a:xfrm>
        </p:spPr>
        <p:txBody>
          <a:bodyPr>
            <a:noAutofit/>
          </a:bodyPr>
          <a:lstStyle/>
          <a:p>
            <a:r>
              <a:rPr lang="zh-TW" altLang="en-US" sz="3200" dirty="0" smtClean="0">
                <a:latin typeface="標楷體" panose="03000509000000000000" pitchFamily="65" charset="-120"/>
                <a:ea typeface="標楷體" panose="03000509000000000000" pitchFamily="65" charset="-120"/>
              </a:rPr>
              <a:t>報支經費注意事項</a:t>
            </a: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向國外廠商購買商品</a:t>
            </a: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勞務</a:t>
            </a:r>
            <a:r>
              <a:rPr lang="en-US" altLang="zh-TW" sz="3200" dirty="0" smtClean="0">
                <a:latin typeface="標楷體" panose="03000509000000000000" pitchFamily="65" charset="-120"/>
                <a:ea typeface="標楷體" panose="03000509000000000000" pitchFamily="65" charset="-120"/>
              </a:rPr>
              <a:t>)</a:t>
            </a:r>
            <a:endParaRPr lang="zh-TW" altLang="en-US" sz="3200"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p:txBody>
          <a:bodyPr>
            <a:normAutofit lnSpcReduction="10000"/>
          </a:bodyPr>
          <a:lstStyle/>
          <a:p>
            <a:r>
              <a:rPr lang="zh-TW" altLang="en-US" dirty="0" smtClean="0">
                <a:latin typeface="標楷體" panose="03000509000000000000" pitchFamily="65" charset="-120"/>
                <a:ea typeface="標楷體" panose="03000509000000000000" pitchFamily="65" charset="-120"/>
              </a:rPr>
              <a:t>如國外廠商無法提供正式單據：依政府支出憑證處理要點規定，各機關支付款項，應取得收據、統一發票或相關單據，其因特殊情形，不能取得者，經手人應開具</a:t>
            </a:r>
            <a:r>
              <a:rPr lang="zh-TW" altLang="en-US" dirty="0" smtClean="0">
                <a:solidFill>
                  <a:srgbClr val="FF0000"/>
                </a:solidFill>
                <a:latin typeface="標楷體" panose="03000509000000000000" pitchFamily="65" charset="-120"/>
                <a:ea typeface="標楷體" panose="03000509000000000000" pitchFamily="65" charset="-120"/>
              </a:rPr>
              <a:t>支出證明單</a:t>
            </a:r>
            <a:r>
              <a:rPr lang="zh-TW" altLang="en-US" dirty="0" smtClean="0">
                <a:latin typeface="標楷體" panose="03000509000000000000" pitchFamily="65" charset="-120"/>
                <a:ea typeface="標楷體" panose="03000509000000000000" pitchFamily="65" charset="-120"/>
              </a:rPr>
              <a:t>，書明不能取得原因，據以請款。</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例：國外網站購買商</a:t>
            </a:r>
            <a:r>
              <a:rPr lang="zh-TW" altLang="en-US" dirty="0">
                <a:latin typeface="標楷體" panose="03000509000000000000" pitchFamily="65" charset="-120"/>
                <a:ea typeface="標楷體" panose="03000509000000000000" pitchFamily="65" charset="-120"/>
              </a:rPr>
              <a:t>品</a:t>
            </a:r>
            <a:r>
              <a:rPr lang="zh-TW" altLang="en-US" dirty="0" smtClean="0">
                <a:latin typeface="標楷體" panose="03000509000000000000" pitchFamily="65" charset="-120"/>
                <a:ea typeface="標楷體" panose="03000509000000000000" pitchFamily="65" charset="-120"/>
              </a:rPr>
              <a:t>，報支經費時請檢附：</a:t>
            </a:r>
          </a:p>
          <a:p>
            <a:pPr lvl="1"/>
            <a:r>
              <a:rPr lang="zh-TW" altLang="en-US" dirty="0" smtClean="0">
                <a:latin typeface="標楷體" panose="03000509000000000000" pitchFamily="65" charset="-120"/>
                <a:ea typeface="標楷體" panose="03000509000000000000" pitchFamily="65" charset="-120"/>
              </a:rPr>
              <a:t>發票或收據正本，如僅有網路訂購</a:t>
            </a:r>
            <a:r>
              <a:rPr lang="en-US" altLang="zh-TW" dirty="0" smtClean="0">
                <a:latin typeface="標楷體" panose="03000509000000000000" pitchFamily="65" charset="-120"/>
                <a:ea typeface="標楷體" panose="03000509000000000000" pitchFamily="65" charset="-120"/>
              </a:rPr>
              <a:t>mail</a:t>
            </a:r>
            <a:r>
              <a:rPr lang="zh-TW" altLang="en-US" dirty="0" smtClean="0">
                <a:latin typeface="標楷體" panose="03000509000000000000" pitchFamily="65" charset="-120"/>
                <a:ea typeface="標楷體" panose="03000509000000000000" pitchFamily="65" charset="-120"/>
              </a:rPr>
              <a:t>，請檢附</a:t>
            </a:r>
          </a:p>
          <a:p>
            <a:pPr lvl="2"/>
            <a:r>
              <a:rPr lang="zh-TW" altLang="en-US" dirty="0" smtClean="0">
                <a:latin typeface="標楷體" panose="03000509000000000000" pitchFamily="65" charset="-120"/>
                <a:ea typeface="標楷體" panose="03000509000000000000" pitchFamily="65" charset="-120"/>
              </a:rPr>
              <a:t>支出證明單</a:t>
            </a:r>
            <a:endParaRPr lang="en-US" altLang="zh-TW" dirty="0" smtClean="0">
              <a:latin typeface="標楷體" panose="03000509000000000000" pitchFamily="65" charset="-120"/>
              <a:ea typeface="標楷體" panose="03000509000000000000" pitchFamily="65" charset="-120"/>
            </a:endParaRPr>
          </a:p>
          <a:p>
            <a:pPr lvl="2"/>
            <a:r>
              <a:rPr lang="zh-TW" altLang="en-US" dirty="0" smtClean="0">
                <a:latin typeface="標楷體" panose="03000509000000000000" pitchFamily="65" charset="-120"/>
                <a:ea typeface="標楷體" panose="03000509000000000000" pitchFamily="65" charset="-120"/>
              </a:rPr>
              <a:t>訂購</a:t>
            </a:r>
            <a:r>
              <a:rPr lang="en-US" altLang="zh-TW" dirty="0" smtClean="0">
                <a:latin typeface="標楷體" panose="03000509000000000000" pitchFamily="65" charset="-120"/>
                <a:ea typeface="標楷體" panose="03000509000000000000" pitchFamily="65" charset="-120"/>
              </a:rPr>
              <a:t>mail</a:t>
            </a:r>
          </a:p>
          <a:p>
            <a:pPr lvl="1"/>
            <a:r>
              <a:rPr lang="zh-TW" altLang="en-US" dirty="0" smtClean="0">
                <a:latin typeface="標楷體" panose="03000509000000000000" pitchFamily="65" charset="-120"/>
                <a:ea typeface="標楷體" panose="03000509000000000000" pitchFamily="65" charset="-120"/>
              </a:rPr>
              <a:t>信用卡交易明細或收據日台銀即期賣出匯率查詢頁面</a:t>
            </a:r>
            <a:endParaRPr lang="en-US" altLang="zh-TW" dirty="0" smtClean="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財產物品分類及應檢附下列單據種類請逕洽財產組。財產增加單或財產增值單</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單價</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萬元以上之設備</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、物品增加單或附屬設備增加單、軟體增加單。</a:t>
            </a:r>
            <a:endParaRPr lang="en-US" altLang="zh-TW"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68</a:t>
            </a:fld>
            <a:endParaRPr lang="zh-TW" alt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00B0F0"/>
                </a:solidFill>
                <a:latin typeface="標楷體" panose="03000509000000000000" pitchFamily="65" charset="-120"/>
                <a:ea typeface="標楷體" panose="03000509000000000000" pitchFamily="65" charset="-120"/>
              </a:rPr>
              <a:t>預借款</a:t>
            </a:r>
            <a:r>
              <a:rPr lang="zh-TW" altLang="en-US" dirty="0" smtClean="0">
                <a:latin typeface="標楷體" panose="03000509000000000000" pitchFamily="65" charset="-120"/>
                <a:ea typeface="標楷體" panose="03000509000000000000" pitchFamily="65" charset="-120"/>
              </a:rPr>
              <a:t>注意事項</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lnSpcReduction="10000"/>
          </a:bodyPr>
          <a:lstStyle/>
          <a:p>
            <a:r>
              <a:rPr lang="zh-TW" altLang="zh-TW" dirty="0" smtClean="0">
                <a:latin typeface="標楷體" panose="03000509000000000000" pitchFamily="65" charset="-120"/>
                <a:ea typeface="標楷體" panose="03000509000000000000" pitchFamily="65" charset="-120"/>
              </a:rPr>
              <a:t>研究計畫</a:t>
            </a:r>
            <a:r>
              <a:rPr lang="zh-TW" altLang="en-US" dirty="0" smtClean="0">
                <a:latin typeface="標楷體" panose="03000509000000000000" pitchFamily="65" charset="-120"/>
                <a:ea typeface="標楷體" panose="03000509000000000000" pitchFamily="65" charset="-120"/>
              </a:rPr>
              <a:t>有預借計畫</a:t>
            </a:r>
            <a:r>
              <a:rPr lang="zh-TW" altLang="zh-TW" dirty="0" smtClean="0">
                <a:latin typeface="標楷體" panose="03000509000000000000" pitchFamily="65" charset="-120"/>
                <a:ea typeface="標楷體" panose="03000509000000000000" pitchFamily="65" charset="-120"/>
              </a:rPr>
              <a:t>週轉金</a:t>
            </a:r>
            <a:r>
              <a:rPr lang="zh-TW" altLang="en-US" dirty="0" smtClean="0">
                <a:latin typeface="標楷體" panose="03000509000000000000" pitchFamily="65" charset="-120"/>
                <a:ea typeface="標楷體" panose="03000509000000000000" pitchFamily="65" charset="-120"/>
              </a:rPr>
              <a:t>之需求者，得填列</a:t>
            </a:r>
            <a:r>
              <a:rPr lang="zh-TW" altLang="en-US" dirty="0" smtClean="0">
                <a:solidFill>
                  <a:srgbClr val="FF0000"/>
                </a:solidFill>
                <a:latin typeface="標楷體" panose="03000509000000000000" pitchFamily="65" charset="-120"/>
                <a:ea typeface="標楷體" panose="03000509000000000000" pitchFamily="65" charset="-120"/>
              </a:rPr>
              <a:t>「</a:t>
            </a:r>
            <a:r>
              <a:rPr lang="zh-TW" altLang="zh-TW" dirty="0" smtClean="0">
                <a:solidFill>
                  <a:srgbClr val="FF0000"/>
                </a:solidFill>
                <a:latin typeface="標楷體" panose="03000509000000000000" pitchFamily="65" charset="-120"/>
                <a:ea typeface="標楷體" panose="03000509000000000000" pitchFamily="65" charset="-120"/>
              </a:rPr>
              <a:t>研究計畫週轉金預借款項申請表</a:t>
            </a:r>
            <a:r>
              <a:rPr lang="zh-TW" altLang="en-US" dirty="0" smtClean="0">
                <a:solidFill>
                  <a:srgbClr val="FF0000"/>
                </a:solidFill>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辦理。</a:t>
            </a:r>
            <a:endParaRPr lang="zh-TW"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除計畫週轉金外之特殊需求需辦理預借者，得填列</a:t>
            </a:r>
            <a:r>
              <a:rPr lang="zh-TW" altLang="en-US" dirty="0" smtClean="0">
                <a:solidFill>
                  <a:srgbClr val="FF0000"/>
                </a:solidFill>
                <a:latin typeface="標楷體" panose="03000509000000000000" pitchFamily="65" charset="-120"/>
                <a:ea typeface="標楷體" panose="03000509000000000000" pitchFamily="65" charset="-120"/>
              </a:rPr>
              <a:t>「</a:t>
            </a:r>
            <a:r>
              <a:rPr lang="zh-TW" altLang="zh-TW" dirty="0" smtClean="0">
                <a:solidFill>
                  <a:srgbClr val="FF0000"/>
                </a:solidFill>
                <a:latin typeface="標楷體" panose="03000509000000000000" pitchFamily="65" charset="-120"/>
                <a:ea typeface="標楷體" panose="03000509000000000000" pitchFamily="65" charset="-120"/>
              </a:rPr>
              <a:t>預借款項申請表</a:t>
            </a:r>
            <a:r>
              <a:rPr lang="zh-TW" altLang="en-US" dirty="0" smtClean="0">
                <a:solidFill>
                  <a:srgbClr val="FF0000"/>
                </a:solidFill>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辦理。</a:t>
            </a:r>
            <a:endParaRPr lang="en-US" altLang="zh-TW" dirty="0" smtClean="0">
              <a:latin typeface="標楷體" panose="03000509000000000000" pitchFamily="65" charset="-120"/>
              <a:ea typeface="標楷體" panose="03000509000000000000" pitchFamily="65" charset="-120"/>
            </a:endParaRPr>
          </a:p>
          <a:p>
            <a:r>
              <a:rPr lang="zh-TW" altLang="zh-TW" dirty="0" smtClean="0">
                <a:latin typeface="標楷體" panose="03000509000000000000" pitchFamily="65" charset="-120"/>
                <a:ea typeface="標楷體" panose="03000509000000000000" pitchFamily="65" charset="-120"/>
              </a:rPr>
              <a:t>人</a:t>
            </a:r>
            <a:r>
              <a:rPr lang="zh-TW" altLang="en-US" dirty="0" smtClean="0">
                <a:latin typeface="標楷體" panose="03000509000000000000" pitchFamily="65" charset="-120"/>
                <a:ea typeface="標楷體" panose="03000509000000000000" pitchFamily="65" charset="-120"/>
              </a:rPr>
              <a:t>事</a:t>
            </a:r>
            <a:r>
              <a:rPr lang="zh-TW" altLang="zh-TW" dirty="0" smtClean="0">
                <a:latin typeface="標楷體" panose="03000509000000000000" pitchFamily="65" charset="-120"/>
                <a:ea typeface="標楷體" panose="03000509000000000000" pitchFamily="65" charset="-120"/>
              </a:rPr>
              <a:t>費以撥付最終受款人為原則，不得以預借費用支付。</a:t>
            </a:r>
          </a:p>
          <a:p>
            <a:r>
              <a:rPr lang="zh-TW" altLang="zh-TW" dirty="0" smtClean="0">
                <a:latin typeface="標楷體" panose="03000509000000000000" pitchFamily="65" charset="-120"/>
                <a:ea typeface="標楷體" panose="03000509000000000000" pitchFamily="65" charset="-120"/>
              </a:rPr>
              <a:t>除辦理研討會餐費等需直接支付現金之特殊情況外，</a:t>
            </a:r>
            <a:r>
              <a:rPr lang="zh-TW" altLang="en-US" dirty="0" smtClean="0">
                <a:latin typeface="標楷體" panose="03000509000000000000" pitchFamily="65" charset="-120"/>
                <a:ea typeface="標楷體" panose="03000509000000000000" pitchFamily="65" charset="-120"/>
              </a:rPr>
              <a:t>採</a:t>
            </a:r>
            <a:r>
              <a:rPr lang="zh-TW" altLang="zh-TW" dirty="0" smtClean="0">
                <a:latin typeface="標楷體" panose="03000509000000000000" pitchFamily="65" charset="-120"/>
                <a:ea typeface="標楷體" panose="03000509000000000000" pitchFamily="65" charset="-120"/>
              </a:rPr>
              <a:t>購金額達</a:t>
            </a:r>
            <a:r>
              <a:rPr lang="en-US" altLang="zh-TW" dirty="0" smtClean="0">
                <a:latin typeface="標楷體" panose="03000509000000000000" pitchFamily="65" charset="-120"/>
                <a:ea typeface="標楷體" panose="03000509000000000000" pitchFamily="65" charset="-120"/>
              </a:rPr>
              <a:t>1</a:t>
            </a:r>
            <a:r>
              <a:rPr lang="zh-TW" altLang="zh-TW" dirty="0" smtClean="0">
                <a:latin typeface="標楷體" panose="03000509000000000000" pitchFamily="65" charset="-120"/>
                <a:ea typeface="標楷體" panose="03000509000000000000" pitchFamily="65" charset="-120"/>
              </a:rPr>
              <a:t>萬元以上依現行規定應由校方匯付廠商為原則。</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除出差旅費外，已預借款項之支出項目，原則上不得再使用信用卡方式支付。</a:t>
            </a:r>
            <a:endParaRPr lang="en-US" altLang="zh-TW" dirty="0" smtClean="0">
              <a:latin typeface="標楷體" panose="03000509000000000000" pitchFamily="65" charset="-120"/>
              <a:ea typeface="標楷體" panose="03000509000000000000" pitchFamily="65" charset="-120"/>
            </a:endParaRPr>
          </a:p>
          <a:p>
            <a:r>
              <a:rPr lang="zh-TW" altLang="en-US" dirty="0" smtClean="0">
                <a:solidFill>
                  <a:srgbClr val="FF0000"/>
                </a:solidFill>
                <a:latin typeface="標楷體" panose="03000509000000000000" pitchFamily="65" charset="-120"/>
                <a:ea typeface="標楷體" panose="03000509000000000000" pitchFamily="65" charset="-120"/>
              </a:rPr>
              <a:t>請務必於「預定結報日」前完成結報轉正作業；如有賸餘款，請至出納組繳回。</a:t>
            </a:r>
            <a:endParaRPr lang="zh-TW" altLang="en-US" dirty="0">
              <a:solidFill>
                <a:srgbClr val="FF0000"/>
              </a:solidFill>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69</a:t>
            </a:fld>
            <a:endParaRPr lang="zh-TW"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常用表單</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主計室網頁可下載</a:t>
            </a:r>
            <a:r>
              <a:rPr lang="en-US"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57200" y="1340768"/>
            <a:ext cx="7239000" cy="5517232"/>
          </a:xfrm>
        </p:spPr>
        <p:txBody>
          <a:bodyPr>
            <a:normAutofit fontScale="77500" lnSpcReduction="20000"/>
          </a:bodyPr>
          <a:lstStyle/>
          <a:p>
            <a:r>
              <a:rPr lang="zh-TW" altLang="en-US" b="1" dirty="0" smtClean="0">
                <a:latin typeface="標楷體" panose="03000509000000000000" pitchFamily="65" charset="-120"/>
                <a:ea typeface="標楷體" panose="03000509000000000000" pitchFamily="65" charset="-120"/>
              </a:rPr>
              <a:t>主計室網頁</a:t>
            </a:r>
            <a:r>
              <a:rPr lang="en-US" altLang="zh-TW" b="1" dirty="0" smtClean="0">
                <a:latin typeface="標楷體" panose="03000509000000000000" pitchFamily="65" charset="-120"/>
                <a:ea typeface="標楷體" panose="03000509000000000000" pitchFamily="65" charset="-120"/>
                <a:sym typeface="Wingdings" pitchFamily="2" charset="2"/>
              </a:rPr>
              <a:t></a:t>
            </a:r>
            <a:r>
              <a:rPr lang="zh-TW" altLang="en-US" b="1" dirty="0" smtClean="0">
                <a:latin typeface="標楷體" panose="03000509000000000000" pitchFamily="65" charset="-120"/>
                <a:ea typeface="標楷體" panose="03000509000000000000" pitchFamily="65" charset="-120"/>
                <a:sym typeface="Wingdings" pitchFamily="2" charset="2"/>
              </a:rPr>
              <a:t>表格下載</a:t>
            </a:r>
            <a:r>
              <a:rPr lang="en-US" altLang="zh-TW" b="1" dirty="0" smtClean="0">
                <a:latin typeface="標楷體" panose="03000509000000000000" pitchFamily="65" charset="-120"/>
                <a:ea typeface="標楷體" panose="03000509000000000000" pitchFamily="65" charset="-120"/>
                <a:sym typeface="Wingdings" pitchFamily="2" charset="2"/>
              </a:rPr>
              <a:t></a:t>
            </a:r>
            <a:r>
              <a:rPr lang="zh-TW" altLang="en-US" b="1" dirty="0" smtClean="0">
                <a:latin typeface="標楷體" panose="03000509000000000000" pitchFamily="65" charset="-120"/>
                <a:ea typeface="標楷體" panose="03000509000000000000" pitchFamily="65" charset="-120"/>
                <a:sym typeface="Wingdings" pitchFamily="2" charset="2"/>
              </a:rPr>
              <a:t>人事費</a:t>
            </a:r>
            <a:endParaRPr lang="en-US" altLang="zh-TW" b="1" dirty="0" smtClean="0">
              <a:latin typeface="標楷體" panose="03000509000000000000" pitchFamily="65" charset="-120"/>
              <a:ea typeface="標楷體" panose="03000509000000000000" pitchFamily="65" charset="-120"/>
              <a:sym typeface="Wingdings" pitchFamily="2" charset="2"/>
            </a:endParaRPr>
          </a:p>
          <a:p>
            <a:pPr lvl="1"/>
            <a:r>
              <a:rPr lang="zh-TW" altLang="en-US" dirty="0" smtClean="0">
                <a:latin typeface="標楷體" panose="03000509000000000000" pitchFamily="65" charset="-120"/>
                <a:ea typeface="標楷體" panose="03000509000000000000" pitchFamily="65" charset="-120"/>
                <a:sym typeface="Wingdings" pitchFamily="2" charset="2"/>
              </a:rPr>
              <a:t>領據</a:t>
            </a:r>
            <a:r>
              <a:rPr lang="en-US" altLang="zh-TW" dirty="0" smtClean="0">
                <a:latin typeface="標楷體" panose="03000509000000000000" pitchFamily="65" charset="-120"/>
                <a:ea typeface="標楷體" panose="03000509000000000000" pitchFamily="65" charset="-120"/>
                <a:sym typeface="Wingdings" pitchFamily="2" charset="2"/>
              </a:rPr>
              <a:t>(</a:t>
            </a:r>
            <a:r>
              <a:rPr lang="zh-TW" altLang="en-US" dirty="0" smtClean="0">
                <a:latin typeface="標楷體" panose="03000509000000000000" pitchFamily="65" charset="-120"/>
                <a:ea typeface="標楷體" panose="03000509000000000000" pitchFamily="65" charset="-120"/>
                <a:sym typeface="Wingdings" pitchFamily="2" charset="2"/>
              </a:rPr>
              <a:t>出納組表格</a:t>
            </a:r>
            <a:r>
              <a:rPr lang="en-US" altLang="zh-TW" dirty="0" smtClean="0">
                <a:latin typeface="標楷體" panose="03000509000000000000" pitchFamily="65" charset="-120"/>
                <a:ea typeface="標楷體" panose="03000509000000000000" pitchFamily="65" charset="-120"/>
                <a:sym typeface="Wingdings" pitchFamily="2" charset="2"/>
              </a:rPr>
              <a:t>)</a:t>
            </a:r>
          </a:p>
          <a:p>
            <a:pPr lvl="1"/>
            <a:r>
              <a:rPr lang="zh-TW" altLang="en-US" dirty="0" smtClean="0">
                <a:latin typeface="標楷體" panose="03000509000000000000" pitchFamily="65" charset="-120"/>
                <a:ea typeface="標楷體" panose="03000509000000000000" pitchFamily="65" charset="-120"/>
              </a:rPr>
              <a:t>本校教研人員執行科技部補助專題研究計畫以現金方式支付人體試驗或問卷調查相關報酬標準申請表</a:t>
            </a:r>
            <a:r>
              <a:rPr lang="en-US" altLang="zh-TW" dirty="0" smtClean="0">
                <a:latin typeface="標楷體" panose="03000509000000000000" pitchFamily="65" charset="-120"/>
                <a:ea typeface="標楷體" panose="03000509000000000000" pitchFamily="65" charset="-120"/>
                <a:sym typeface="Wingdings" pitchFamily="2" charset="2"/>
              </a:rPr>
              <a:t>(</a:t>
            </a:r>
            <a:r>
              <a:rPr lang="zh-TW" altLang="en-US" dirty="0" smtClean="0">
                <a:latin typeface="標楷體" panose="03000509000000000000" pitchFamily="65" charset="-120"/>
                <a:ea typeface="標楷體" panose="03000509000000000000" pitchFamily="65" charset="-120"/>
                <a:sym typeface="Wingdings" pitchFamily="2" charset="2"/>
              </a:rPr>
              <a:t>研發處表格</a:t>
            </a:r>
            <a:r>
              <a:rPr lang="en-US" altLang="zh-TW" dirty="0" smtClean="0">
                <a:latin typeface="標楷體" panose="03000509000000000000" pitchFamily="65" charset="-120"/>
                <a:ea typeface="標楷體" panose="03000509000000000000" pitchFamily="65" charset="-120"/>
                <a:sym typeface="Wingdings" pitchFamily="2" charset="2"/>
              </a:rPr>
              <a:t>)</a:t>
            </a:r>
          </a:p>
          <a:p>
            <a:r>
              <a:rPr lang="zh-TW" altLang="en-US" b="1" dirty="0" smtClean="0">
                <a:latin typeface="標楷體" panose="03000509000000000000" pitchFamily="65" charset="-120"/>
                <a:ea typeface="標楷體" panose="03000509000000000000" pitchFamily="65" charset="-120"/>
              </a:rPr>
              <a:t>主計室網頁</a:t>
            </a:r>
            <a:r>
              <a:rPr lang="en-US" altLang="zh-TW" b="1" dirty="0" smtClean="0">
                <a:latin typeface="標楷體" panose="03000509000000000000" pitchFamily="65" charset="-120"/>
                <a:ea typeface="標楷體" panose="03000509000000000000" pitchFamily="65" charset="-120"/>
                <a:sym typeface="Wingdings" pitchFamily="2" charset="2"/>
              </a:rPr>
              <a:t></a:t>
            </a:r>
            <a:r>
              <a:rPr lang="zh-TW" altLang="en-US" b="1" dirty="0" smtClean="0">
                <a:latin typeface="標楷體" panose="03000509000000000000" pitchFamily="65" charset="-120"/>
                <a:ea typeface="標楷體" panose="03000509000000000000" pitchFamily="65" charset="-120"/>
                <a:sym typeface="Wingdings" pitchFamily="2" charset="2"/>
              </a:rPr>
              <a:t>表格下載</a:t>
            </a:r>
            <a:r>
              <a:rPr lang="en-US" altLang="zh-TW" b="1" dirty="0" smtClean="0">
                <a:latin typeface="標楷體" panose="03000509000000000000" pitchFamily="65" charset="-120"/>
                <a:ea typeface="標楷體" panose="03000509000000000000" pitchFamily="65" charset="-120"/>
                <a:sym typeface="Wingdings" pitchFamily="2" charset="2"/>
              </a:rPr>
              <a:t></a:t>
            </a:r>
            <a:r>
              <a:rPr lang="zh-TW" altLang="en-US" b="1" dirty="0" smtClean="0">
                <a:latin typeface="標楷體" panose="03000509000000000000" pitchFamily="65" charset="-120"/>
                <a:ea typeface="標楷體" panose="03000509000000000000" pitchFamily="65" charset="-120"/>
                <a:sym typeface="Wingdings" pitchFamily="2" charset="2"/>
              </a:rPr>
              <a:t>業務費</a:t>
            </a:r>
            <a:r>
              <a:rPr lang="en-US" altLang="zh-TW" b="1" dirty="0" smtClean="0">
                <a:latin typeface="標楷體" panose="03000509000000000000" pitchFamily="65" charset="-120"/>
                <a:ea typeface="標楷體" panose="03000509000000000000" pitchFamily="65" charset="-120"/>
                <a:sym typeface="Wingdings" pitchFamily="2" charset="2"/>
              </a:rPr>
              <a:t>/</a:t>
            </a:r>
            <a:r>
              <a:rPr lang="zh-TW" altLang="en-US" b="1" dirty="0" smtClean="0">
                <a:latin typeface="標楷體" panose="03000509000000000000" pitchFamily="65" charset="-120"/>
                <a:ea typeface="標楷體" panose="03000509000000000000" pitchFamily="65" charset="-120"/>
                <a:sym typeface="Wingdings" pitchFamily="2" charset="2"/>
              </a:rPr>
              <a:t>研討會用表</a:t>
            </a:r>
            <a:endParaRPr lang="en-US" altLang="zh-TW" b="1" dirty="0" smtClean="0">
              <a:latin typeface="標楷體" panose="03000509000000000000" pitchFamily="65" charset="-120"/>
              <a:ea typeface="標楷體" panose="03000509000000000000" pitchFamily="65" charset="-120"/>
              <a:sym typeface="Wingdings" pitchFamily="2" charset="2"/>
            </a:endParaRPr>
          </a:p>
          <a:p>
            <a:pPr lvl="1"/>
            <a:r>
              <a:rPr lang="zh-TW" altLang="en-US" dirty="0" smtClean="0">
                <a:latin typeface="標楷體" panose="03000509000000000000" pitchFamily="65" charset="-120"/>
                <a:ea typeface="標楷體" panose="03000509000000000000" pitchFamily="65" charset="-120"/>
                <a:sym typeface="Wingdings" pitchFamily="2" charset="2"/>
              </a:rPr>
              <a:t>支出憑證黏存單</a:t>
            </a:r>
            <a:endParaRPr lang="en-US" altLang="zh-TW" dirty="0" smtClean="0">
              <a:latin typeface="標楷體" panose="03000509000000000000" pitchFamily="65" charset="-120"/>
              <a:ea typeface="標楷體" panose="03000509000000000000" pitchFamily="65" charset="-120"/>
              <a:sym typeface="Wingdings" pitchFamily="2" charset="2"/>
            </a:endParaRPr>
          </a:p>
          <a:p>
            <a:pPr lvl="1"/>
            <a:r>
              <a:rPr lang="zh-TW" altLang="en-US" dirty="0" smtClean="0">
                <a:latin typeface="標楷體" panose="03000509000000000000" pitchFamily="65" charset="-120"/>
                <a:ea typeface="標楷體" panose="03000509000000000000" pitchFamily="65" charset="-120"/>
                <a:sym typeface="Wingdings" pitchFamily="2" charset="2"/>
              </a:rPr>
              <a:t>預借款項申請表</a:t>
            </a:r>
            <a:r>
              <a:rPr lang="en-US" altLang="zh-TW" dirty="0" smtClean="0">
                <a:latin typeface="標楷體" panose="03000509000000000000" pitchFamily="65" charset="-120"/>
                <a:ea typeface="標楷體" panose="03000509000000000000" pitchFamily="65" charset="-120"/>
                <a:sym typeface="Wingdings" pitchFamily="2" charset="2"/>
              </a:rPr>
              <a:t>/</a:t>
            </a:r>
            <a:r>
              <a:rPr lang="zh-TW" altLang="en-US" dirty="0" smtClean="0">
                <a:latin typeface="標楷體" panose="03000509000000000000" pitchFamily="65" charset="-120"/>
                <a:ea typeface="標楷體" panose="03000509000000000000" pitchFamily="65" charset="-120"/>
                <a:sym typeface="Wingdings" pitchFamily="2" charset="2"/>
              </a:rPr>
              <a:t>研究計畫週轉金預借款項申請表</a:t>
            </a:r>
            <a:endParaRPr lang="en-US" altLang="zh-TW" dirty="0" smtClean="0">
              <a:latin typeface="標楷體" panose="03000509000000000000" pitchFamily="65" charset="-120"/>
              <a:ea typeface="標楷體" panose="03000509000000000000" pitchFamily="65" charset="-120"/>
              <a:sym typeface="Wingdings" pitchFamily="2" charset="2"/>
            </a:endParaRPr>
          </a:p>
          <a:p>
            <a:pPr lvl="1"/>
            <a:r>
              <a:rPr lang="zh-TW" altLang="en-US" dirty="0" smtClean="0">
                <a:latin typeface="標楷體" panose="03000509000000000000" pitchFamily="65" charset="-120"/>
                <a:ea typeface="標楷體" panose="03000509000000000000" pitchFamily="65" charset="-120"/>
                <a:sym typeface="Wingdings" pitchFamily="2" charset="2"/>
              </a:rPr>
              <a:t>支出證明單</a:t>
            </a:r>
            <a:endParaRPr lang="en-US" altLang="zh-TW" dirty="0" smtClean="0">
              <a:latin typeface="標楷體" panose="03000509000000000000" pitchFamily="65" charset="-120"/>
              <a:ea typeface="標楷體" panose="03000509000000000000" pitchFamily="65" charset="-120"/>
              <a:sym typeface="Wingdings" pitchFamily="2" charset="2"/>
            </a:endParaRPr>
          </a:p>
          <a:p>
            <a:pPr lvl="1"/>
            <a:r>
              <a:rPr lang="zh-TW" altLang="en-US" dirty="0" smtClean="0">
                <a:latin typeface="標楷體" panose="03000509000000000000" pitchFamily="65" charset="-120"/>
                <a:ea typeface="標楷體" panose="03000509000000000000" pitchFamily="65" charset="-120"/>
                <a:sym typeface="Wingdings" pitchFamily="2" charset="2"/>
              </a:rPr>
              <a:t>支出科目分攤表</a:t>
            </a:r>
            <a:r>
              <a:rPr lang="en-US" altLang="zh-TW" dirty="0" smtClean="0">
                <a:latin typeface="標楷體" panose="03000509000000000000" pitchFamily="65" charset="-120"/>
                <a:ea typeface="標楷體" panose="03000509000000000000" pitchFamily="65" charset="-120"/>
                <a:sym typeface="Wingdings" pitchFamily="2" charset="2"/>
              </a:rPr>
              <a:t>/</a:t>
            </a:r>
            <a:r>
              <a:rPr lang="zh-TW" altLang="en-US" dirty="0" smtClean="0">
                <a:latin typeface="標楷體" panose="03000509000000000000" pitchFamily="65" charset="-120"/>
                <a:ea typeface="標楷體" panose="03000509000000000000" pitchFamily="65" charset="-120"/>
                <a:sym typeface="Wingdings" pitchFamily="2" charset="2"/>
              </a:rPr>
              <a:t>支出機關分攤表</a:t>
            </a:r>
            <a:endParaRPr lang="en-US" altLang="zh-TW" dirty="0" smtClean="0">
              <a:latin typeface="標楷體" panose="03000509000000000000" pitchFamily="65" charset="-120"/>
              <a:ea typeface="標楷體" panose="03000509000000000000" pitchFamily="65" charset="-120"/>
              <a:sym typeface="Wingdings" pitchFamily="2" charset="2"/>
            </a:endParaRPr>
          </a:p>
          <a:p>
            <a:r>
              <a:rPr lang="zh-TW" altLang="en-US" b="1" dirty="0" smtClean="0">
                <a:latin typeface="標楷體" panose="03000509000000000000" pitchFamily="65" charset="-120"/>
                <a:ea typeface="標楷體" panose="03000509000000000000" pitchFamily="65" charset="-120"/>
              </a:rPr>
              <a:t>主計室網頁</a:t>
            </a:r>
            <a:r>
              <a:rPr lang="en-US" altLang="zh-TW" b="1" dirty="0" smtClean="0">
                <a:latin typeface="標楷體" panose="03000509000000000000" pitchFamily="65" charset="-120"/>
                <a:ea typeface="標楷體" panose="03000509000000000000" pitchFamily="65" charset="-120"/>
                <a:sym typeface="Wingdings" pitchFamily="2" charset="2"/>
              </a:rPr>
              <a:t></a:t>
            </a:r>
            <a:r>
              <a:rPr lang="zh-TW" altLang="en-US" b="1" dirty="0" smtClean="0">
                <a:latin typeface="標楷體" panose="03000509000000000000" pitchFamily="65" charset="-120"/>
                <a:ea typeface="標楷體" panose="03000509000000000000" pitchFamily="65" charset="-120"/>
                <a:sym typeface="Wingdings" pitchFamily="2" charset="2"/>
              </a:rPr>
              <a:t>表格下載</a:t>
            </a:r>
            <a:r>
              <a:rPr lang="en-US" altLang="zh-TW" b="1" dirty="0" smtClean="0">
                <a:latin typeface="標楷體" panose="03000509000000000000" pitchFamily="65" charset="-120"/>
                <a:ea typeface="標楷體" panose="03000509000000000000" pitchFamily="65" charset="-120"/>
                <a:sym typeface="Wingdings" pitchFamily="2" charset="2"/>
              </a:rPr>
              <a:t></a:t>
            </a:r>
            <a:r>
              <a:rPr lang="zh-TW" altLang="en-US" b="1" dirty="0" smtClean="0">
                <a:latin typeface="標楷體" panose="03000509000000000000" pitchFamily="65" charset="-120"/>
                <a:ea typeface="標楷體" panose="03000509000000000000" pitchFamily="65" charset="-120"/>
              </a:rPr>
              <a:t>旅運費</a:t>
            </a:r>
            <a:endParaRPr lang="en-US" altLang="zh-TW" b="1" dirty="0" smtClean="0">
              <a:latin typeface="標楷體" panose="03000509000000000000" pitchFamily="65" charset="-120"/>
              <a:ea typeface="標楷體" panose="03000509000000000000" pitchFamily="65" charset="-120"/>
              <a:sym typeface="Wingdings" pitchFamily="2" charset="2"/>
            </a:endParaRPr>
          </a:p>
          <a:p>
            <a:pPr lvl="1"/>
            <a:r>
              <a:rPr lang="zh-TW" altLang="en-US" dirty="0" smtClean="0">
                <a:latin typeface="標楷體" panose="03000509000000000000" pitchFamily="65" charset="-120"/>
                <a:ea typeface="標楷體" panose="03000509000000000000" pitchFamily="65" charset="-120"/>
                <a:sym typeface="Wingdings" pitchFamily="2" charset="2"/>
              </a:rPr>
              <a:t>校外人士國內</a:t>
            </a:r>
            <a:r>
              <a:rPr lang="en-US" altLang="zh-TW" dirty="0" smtClean="0">
                <a:latin typeface="標楷體" panose="03000509000000000000" pitchFamily="65" charset="-120"/>
                <a:ea typeface="標楷體" panose="03000509000000000000" pitchFamily="65" charset="-120"/>
                <a:sym typeface="Wingdings" pitchFamily="2" charset="2"/>
              </a:rPr>
              <a:t>(</a:t>
            </a:r>
            <a:r>
              <a:rPr lang="zh-TW" altLang="en-US" dirty="0" smtClean="0">
                <a:latin typeface="標楷體" panose="03000509000000000000" pitchFamily="65" charset="-120"/>
                <a:ea typeface="標楷體" panose="03000509000000000000" pitchFamily="65" charset="-120"/>
                <a:sym typeface="Wingdings" pitchFamily="2" charset="2"/>
              </a:rPr>
              <a:t>外</a:t>
            </a:r>
            <a:r>
              <a:rPr lang="en-US" altLang="zh-TW" dirty="0" smtClean="0">
                <a:latin typeface="標楷體" panose="03000509000000000000" pitchFamily="65" charset="-120"/>
                <a:ea typeface="標楷體" panose="03000509000000000000" pitchFamily="65" charset="-120"/>
                <a:sym typeface="Wingdings" pitchFamily="2" charset="2"/>
              </a:rPr>
              <a:t>)</a:t>
            </a:r>
            <a:r>
              <a:rPr lang="zh-TW" altLang="en-US" dirty="0" smtClean="0">
                <a:latin typeface="標楷體" panose="03000509000000000000" pitchFamily="65" charset="-120"/>
                <a:ea typeface="標楷體" panose="03000509000000000000" pitchFamily="65" charset="-120"/>
                <a:sym typeface="Wingdings" pitchFamily="2" charset="2"/>
              </a:rPr>
              <a:t>出差申請單</a:t>
            </a:r>
            <a:endParaRPr lang="en-US" altLang="zh-TW" dirty="0" smtClean="0">
              <a:latin typeface="標楷體" panose="03000509000000000000" pitchFamily="65" charset="-120"/>
              <a:ea typeface="標楷體" panose="03000509000000000000" pitchFamily="65" charset="-120"/>
              <a:sym typeface="Wingdings" pitchFamily="2" charset="2"/>
            </a:endParaRPr>
          </a:p>
          <a:p>
            <a:pPr lvl="1"/>
            <a:r>
              <a:rPr lang="zh-TW" altLang="en-US" dirty="0" smtClean="0">
                <a:latin typeface="標楷體" panose="03000509000000000000" pitchFamily="65" charset="-120"/>
                <a:ea typeface="標楷體" panose="03000509000000000000" pitchFamily="65" charset="-120"/>
                <a:sym typeface="Wingdings" pitchFamily="2" charset="2"/>
              </a:rPr>
              <a:t>國內出差旅費報告表</a:t>
            </a:r>
            <a:r>
              <a:rPr lang="en-US" altLang="zh-TW" dirty="0" smtClean="0">
                <a:latin typeface="標楷體" panose="03000509000000000000" pitchFamily="65" charset="-120"/>
                <a:ea typeface="標楷體" panose="03000509000000000000" pitchFamily="65" charset="-120"/>
                <a:sym typeface="Wingdings" pitchFamily="2" charset="2"/>
              </a:rPr>
              <a:t>/</a:t>
            </a:r>
            <a:r>
              <a:rPr lang="zh-TW" altLang="en-US" dirty="0" smtClean="0">
                <a:latin typeface="標楷體" panose="03000509000000000000" pitchFamily="65" charset="-120"/>
                <a:ea typeface="標楷體" panose="03000509000000000000" pitchFamily="65" charset="-120"/>
                <a:sym typeface="Wingdings" pitchFamily="2" charset="2"/>
              </a:rPr>
              <a:t>國外出差旅費報告表</a:t>
            </a:r>
            <a:endParaRPr lang="en-US" altLang="zh-TW" dirty="0" smtClean="0">
              <a:latin typeface="標楷體" panose="03000509000000000000" pitchFamily="65" charset="-120"/>
              <a:ea typeface="標楷體" panose="03000509000000000000" pitchFamily="65" charset="-120"/>
              <a:sym typeface="Wingdings" pitchFamily="2" charset="2"/>
            </a:endParaRPr>
          </a:p>
          <a:p>
            <a:pPr lvl="1"/>
            <a:r>
              <a:rPr lang="zh-TW" altLang="en-US" dirty="0" smtClean="0">
                <a:latin typeface="標楷體" panose="03000509000000000000" pitchFamily="65" charset="-120"/>
                <a:ea typeface="標楷體" panose="03000509000000000000" pitchFamily="65" charset="-120"/>
              </a:rPr>
              <a:t>因公出國人員搭乘外國籍航空公司班機申請書 </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搭乘計程車申請暨核准單 </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因公使用大眾交通工具車票報銷表</a:t>
            </a:r>
            <a:endParaRPr lang="en-US" altLang="zh-TW" dirty="0" smtClean="0">
              <a:latin typeface="標楷體" panose="03000509000000000000" pitchFamily="65" charset="-120"/>
              <a:ea typeface="標楷體" panose="03000509000000000000" pitchFamily="65" charset="-120"/>
              <a:sym typeface="Wingdings" pitchFamily="2" charset="2"/>
            </a:endParaRPr>
          </a:p>
          <a:p>
            <a:r>
              <a:rPr lang="zh-TW" altLang="en-US" b="1" dirty="0" smtClean="0">
                <a:latin typeface="標楷體" panose="03000509000000000000" pitchFamily="65" charset="-120"/>
                <a:ea typeface="標楷體" panose="03000509000000000000" pitchFamily="65" charset="-120"/>
              </a:rPr>
              <a:t>主計室網頁</a:t>
            </a:r>
            <a:r>
              <a:rPr lang="en-US" altLang="zh-TW" b="1" dirty="0" smtClean="0">
                <a:latin typeface="標楷體" panose="03000509000000000000" pitchFamily="65" charset="-120"/>
                <a:ea typeface="標楷體" panose="03000509000000000000" pitchFamily="65" charset="-120"/>
                <a:sym typeface="Wingdings" pitchFamily="2" charset="2"/>
              </a:rPr>
              <a:t></a:t>
            </a:r>
            <a:r>
              <a:rPr lang="zh-TW" altLang="en-US" b="1" dirty="0" smtClean="0">
                <a:latin typeface="標楷體" panose="03000509000000000000" pitchFamily="65" charset="-120"/>
                <a:ea typeface="標楷體" panose="03000509000000000000" pitchFamily="65" charset="-120"/>
                <a:sym typeface="Wingdings" pitchFamily="2" charset="2"/>
              </a:rPr>
              <a:t>表格下載</a:t>
            </a:r>
            <a:r>
              <a:rPr lang="en-US" altLang="zh-TW" b="1" dirty="0" smtClean="0">
                <a:latin typeface="標楷體" panose="03000509000000000000" pitchFamily="65" charset="-120"/>
                <a:ea typeface="標楷體" panose="03000509000000000000" pitchFamily="65" charset="-120"/>
                <a:sym typeface="Wingdings" pitchFamily="2" charset="2"/>
              </a:rPr>
              <a:t></a:t>
            </a:r>
            <a:r>
              <a:rPr lang="zh-TW" altLang="en-US" b="1" dirty="0" smtClean="0">
                <a:latin typeface="標楷體" panose="03000509000000000000" pitchFamily="65" charset="-120"/>
                <a:ea typeface="標楷體" panose="03000509000000000000" pitchFamily="65" charset="-120"/>
                <a:sym typeface="Wingdings" pitchFamily="2" charset="2"/>
              </a:rPr>
              <a:t>計畫結案</a:t>
            </a:r>
            <a:endParaRPr lang="en-US" altLang="zh-TW" b="1" dirty="0" smtClean="0">
              <a:latin typeface="標楷體" panose="03000509000000000000" pitchFamily="65" charset="-120"/>
              <a:ea typeface="標楷體" panose="03000509000000000000" pitchFamily="65" charset="-120"/>
              <a:sym typeface="Wingdings" pitchFamily="2" charset="2"/>
            </a:endParaRPr>
          </a:p>
          <a:p>
            <a:pPr lvl="1"/>
            <a:r>
              <a:rPr lang="zh-TW" altLang="en-US" dirty="0" smtClean="0">
                <a:latin typeface="標楷體" panose="03000509000000000000" pitchFamily="65" charset="-120"/>
                <a:ea typeface="標楷體" panose="03000509000000000000" pitchFamily="65" charset="-120"/>
              </a:rPr>
              <a:t>產學合作計畫經費結案通知單</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科技部補助專題研究計畫經費支出用途變更彙報表</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研發處表格</a:t>
            </a:r>
            <a:r>
              <a:rPr lang="en-US" altLang="zh-TW" dirty="0" smtClean="0">
                <a:latin typeface="標楷體" panose="03000509000000000000" pitchFamily="65" charset="-120"/>
                <a:ea typeface="標楷體" panose="03000509000000000000" pitchFamily="65" charset="-120"/>
              </a:rPr>
              <a:t>)</a:t>
            </a:r>
          </a:p>
          <a:p>
            <a:pPr lvl="1"/>
            <a:r>
              <a:rPr lang="zh-TW" altLang="en-US" dirty="0" smtClean="0">
                <a:latin typeface="標楷體" panose="03000509000000000000" pitchFamily="65" charset="-120"/>
                <a:ea typeface="標楷體" panose="03000509000000000000" pitchFamily="65" charset="-120"/>
              </a:rPr>
              <a:t>非科技部產學合作計畫經費結餘款分配申請表</a:t>
            </a:r>
            <a:endParaRPr lang="en-US" altLang="zh-TW" dirty="0" smtClean="0">
              <a:latin typeface="標楷體" panose="03000509000000000000" pitchFamily="65" charset="-120"/>
              <a:ea typeface="標楷體" panose="03000509000000000000" pitchFamily="65" charset="-120"/>
              <a:sym typeface="Wingdings" pitchFamily="2" charset="2"/>
            </a:endParaRPr>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7</a:t>
            </a:fld>
            <a:endParaRPr lang="zh-TW" alt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52" name="Rectangle 16"/>
          <p:cNvSpPr>
            <a:spLocks noGrp="1" noChangeArrowheads="1"/>
          </p:cNvSpPr>
          <p:nvPr>
            <p:ph type="ctrTitle"/>
          </p:nvPr>
        </p:nvSpPr>
        <p:spPr>
          <a:xfrm>
            <a:off x="914400" y="1428736"/>
            <a:ext cx="7772400" cy="1975104"/>
          </a:xfrm>
        </p:spPr>
        <p:txBody>
          <a:bodyPr/>
          <a:lstStyle/>
          <a:p>
            <a:r>
              <a:rPr lang="en-US" altLang="zh-TW" sz="4400" dirty="0" smtClean="0">
                <a:latin typeface="標楷體" panose="03000509000000000000" pitchFamily="65" charset="-120"/>
                <a:ea typeface="標楷體" panose="03000509000000000000" pitchFamily="65" charset="-120"/>
              </a:rPr>
              <a:t>~THE</a:t>
            </a:r>
            <a:r>
              <a:rPr lang="zh-TW" altLang="en-US" sz="4400" dirty="0" smtClean="0">
                <a:latin typeface="標楷體" panose="03000509000000000000" pitchFamily="65" charset="-120"/>
                <a:ea typeface="標楷體" panose="03000509000000000000" pitchFamily="65" charset="-120"/>
              </a:rPr>
              <a:t> </a:t>
            </a:r>
            <a:r>
              <a:rPr lang="en-US" altLang="zh-TW" sz="4400" dirty="0" smtClean="0">
                <a:latin typeface="標楷體" panose="03000509000000000000" pitchFamily="65" charset="-120"/>
                <a:ea typeface="標楷體" panose="03000509000000000000" pitchFamily="65" charset="-120"/>
              </a:rPr>
              <a:t>END~</a:t>
            </a:r>
            <a:endParaRPr lang="zh-TW" altLang="zh-TW" sz="4400" dirty="0">
              <a:latin typeface="標楷體" panose="03000509000000000000" pitchFamily="65" charset="-120"/>
              <a:ea typeface="標楷體" panose="03000509000000000000" pitchFamily="65" charset="-120"/>
            </a:endParaRPr>
          </a:p>
        </p:txBody>
      </p:sp>
      <p:sp>
        <p:nvSpPr>
          <p:cNvPr id="39953" name="Rectangle 17"/>
          <p:cNvSpPr>
            <a:spLocks noGrp="1" noChangeArrowheads="1"/>
          </p:cNvSpPr>
          <p:nvPr>
            <p:ph type="subTitle" idx="1"/>
          </p:nvPr>
        </p:nvSpPr>
        <p:spPr/>
        <p:txBody>
          <a:bodyPr>
            <a:normAutofit/>
          </a:bodyPr>
          <a:lstStyle/>
          <a:p>
            <a:r>
              <a:rPr lang="zh-TW" altLang="en-US" sz="3200" dirty="0" smtClean="0">
                <a:latin typeface="標楷體" panose="03000509000000000000" pitchFamily="65" charset="-120"/>
                <a:ea typeface="標楷體" panose="03000509000000000000" pitchFamily="65" charset="-120"/>
              </a:rPr>
              <a:t>誠摯感謝   敬請指導</a:t>
            </a:r>
            <a:endParaRPr lang="zh-TW" altLang="zh-TW" sz="3200" dirty="0">
              <a:latin typeface="標楷體" panose="03000509000000000000" pitchFamily="65" charset="-120"/>
              <a:ea typeface="標楷體" panose="03000509000000000000" pitchFamily="65" charset="-120"/>
            </a:endParaRPr>
          </a:p>
        </p:txBody>
      </p:sp>
      <p:sp>
        <p:nvSpPr>
          <p:cNvPr id="6" name="投影片編號版面配置區 5"/>
          <p:cNvSpPr>
            <a:spLocks noGrp="1"/>
          </p:cNvSpPr>
          <p:nvPr>
            <p:ph type="sldNum" sz="quarter" idx="12"/>
          </p:nvPr>
        </p:nvSpPr>
        <p:spPr/>
        <p:txBody>
          <a:bodyPr/>
          <a:lstStyle/>
          <a:p>
            <a:fld id="{58A380AB-936D-4527-96E3-67EC2F507ECF}" type="slidenum">
              <a:rPr lang="zh-TW" altLang="en-US" smtClean="0"/>
              <a:pPr/>
              <a:t>70</a:t>
            </a:fld>
            <a:endParaRPr lang="zh-TW"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常用</a:t>
            </a:r>
            <a:r>
              <a:rPr lang="zh-TW" altLang="zh-TW" dirty="0" smtClean="0">
                <a:latin typeface="標楷體" panose="03000509000000000000" pitchFamily="65" charset="-120"/>
                <a:ea typeface="標楷體" panose="03000509000000000000" pitchFamily="65" charset="-120"/>
              </a:rPr>
              <a:t>表單</a:t>
            </a:r>
            <a:r>
              <a:rPr lang="en-US" altLang="zh-TW" dirty="0" smtClean="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非</a:t>
            </a:r>
            <a:r>
              <a:rPr lang="zh-TW" altLang="en-US" dirty="0" smtClean="0">
                <a:latin typeface="標楷體" panose="03000509000000000000" pitchFamily="65" charset="-120"/>
                <a:ea typeface="標楷體" panose="03000509000000000000" pitchFamily="65" charset="-120"/>
              </a:rPr>
              <a:t>主</a:t>
            </a:r>
            <a:r>
              <a:rPr lang="zh-TW" altLang="zh-TW" dirty="0" smtClean="0">
                <a:latin typeface="標楷體" panose="03000509000000000000" pitchFamily="65" charset="-120"/>
                <a:ea typeface="標楷體" panose="03000509000000000000" pitchFamily="65" charset="-120"/>
              </a:rPr>
              <a:t>計室</a:t>
            </a:r>
            <a:r>
              <a:rPr lang="zh-TW" altLang="en-US" dirty="0" smtClean="0">
                <a:latin typeface="標楷體" panose="03000509000000000000" pitchFamily="65" charset="-120"/>
                <a:ea typeface="標楷體" panose="03000509000000000000" pitchFamily="65" charset="-120"/>
              </a:rPr>
              <a:t>網頁</a:t>
            </a:r>
            <a:r>
              <a:rPr lang="en-US"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a:xfrm>
            <a:off x="323528" y="1268760"/>
            <a:ext cx="7848872" cy="5082501"/>
          </a:xfrm>
        </p:spPr>
        <p:txBody>
          <a:bodyPr>
            <a:normAutofit fontScale="85000" lnSpcReduction="20000"/>
          </a:bodyPr>
          <a:lstStyle/>
          <a:p>
            <a:pPr>
              <a:buNone/>
            </a:pPr>
            <a:r>
              <a:rPr lang="en-US" altLang="zh-TW" b="1" dirty="0" smtClean="0">
                <a:solidFill>
                  <a:srgbClr val="FF0000"/>
                </a:solidFill>
                <a:latin typeface="標楷體" panose="03000509000000000000" pitchFamily="65" charset="-120"/>
                <a:ea typeface="標楷體" panose="03000509000000000000" pitchFamily="65" charset="-120"/>
                <a:cs typeface="Times New Roman" pitchFamily="18" charset="0"/>
                <a:sym typeface="Wingdings" pitchFamily="2" charset="2"/>
              </a:rPr>
              <a:t>※</a:t>
            </a:r>
            <a:r>
              <a:rPr lang="zh-TW" altLang="en-US" b="1" dirty="0" smtClean="0">
                <a:solidFill>
                  <a:srgbClr val="FF0000"/>
                </a:solidFill>
                <a:latin typeface="標楷體" panose="03000509000000000000" pitchFamily="65" charset="-120"/>
                <a:ea typeface="標楷體" panose="03000509000000000000" pitchFamily="65" charset="-120"/>
                <a:cs typeface="Times New Roman" pitchFamily="18" charset="0"/>
                <a:sym typeface="Wingdings" pitchFamily="2" charset="2"/>
              </a:rPr>
              <a:t>下列表單及系統如有更新，仍請以各單位更新後資料為主。</a:t>
            </a:r>
            <a:endParaRPr lang="zh-TW" altLang="en-US" b="1" dirty="0" smtClean="0">
              <a:solidFill>
                <a:srgbClr val="FF0000"/>
              </a:solidFill>
              <a:latin typeface="標楷體" panose="03000509000000000000" pitchFamily="65" charset="-120"/>
              <a:ea typeface="標楷體" panose="03000509000000000000" pitchFamily="65" charset="-120"/>
            </a:endParaRPr>
          </a:p>
          <a:p>
            <a:r>
              <a:rPr lang="zh-TW" altLang="zh-TW" b="1" dirty="0" smtClean="0">
                <a:latin typeface="標楷體" panose="03000509000000000000" pitchFamily="65" charset="-120"/>
                <a:ea typeface="標楷體" panose="03000509000000000000" pitchFamily="65" charset="-120"/>
                <a:cs typeface="Times New Roman" pitchFamily="18" charset="0"/>
              </a:rPr>
              <a:t>掛號公文：</a:t>
            </a:r>
            <a:endParaRPr lang="en-US" altLang="zh-TW" b="1" dirty="0" smtClean="0">
              <a:latin typeface="標楷體" panose="03000509000000000000" pitchFamily="65" charset="-120"/>
              <a:ea typeface="標楷體" panose="03000509000000000000" pitchFamily="65" charset="-120"/>
              <a:cs typeface="Times New Roman" pitchFamily="18" charset="0"/>
            </a:endParaRPr>
          </a:p>
          <a:p>
            <a:pPr lvl="1"/>
            <a:r>
              <a:rPr lang="en-US" altLang="zh-TW" dirty="0" err="1" smtClean="0">
                <a:latin typeface="標楷體" panose="03000509000000000000" pitchFamily="65" charset="-120"/>
                <a:ea typeface="標楷體" panose="03000509000000000000" pitchFamily="65" charset="-120"/>
                <a:cs typeface="Times New Roman" pitchFamily="18" charset="0"/>
              </a:rPr>
              <a:t>inccu</a:t>
            </a:r>
            <a:r>
              <a:rPr lang="en-US" altLang="zh-TW" dirty="0" smtClean="0">
                <a:latin typeface="標楷體" panose="03000509000000000000" pitchFamily="65" charset="-120"/>
                <a:ea typeface="標楷體" panose="03000509000000000000" pitchFamily="65" charset="-120"/>
                <a:cs typeface="Times New Roman" pitchFamily="18" charset="0"/>
                <a:sym typeface="Wingdings"/>
              </a:rPr>
              <a:t></a:t>
            </a:r>
            <a:r>
              <a:rPr lang="zh-TW" altLang="zh-TW" dirty="0" smtClean="0">
                <a:latin typeface="標楷體" panose="03000509000000000000" pitchFamily="65" charset="-120"/>
                <a:ea typeface="標楷體" panose="03000509000000000000" pitchFamily="65" charset="-120"/>
                <a:cs typeface="Times New Roman" pitchFamily="18" charset="0"/>
              </a:rPr>
              <a:t>電子公文</a:t>
            </a:r>
            <a:r>
              <a:rPr lang="zh-TW" altLang="en-US" dirty="0" smtClean="0">
                <a:latin typeface="標楷體" panose="03000509000000000000" pitchFamily="65" charset="-120"/>
                <a:ea typeface="標楷體" panose="03000509000000000000" pitchFamily="65" charset="-120"/>
                <a:cs typeface="Times New Roman" pitchFamily="18" charset="0"/>
              </a:rPr>
              <a:t>系</a:t>
            </a:r>
            <a:r>
              <a:rPr lang="zh-TW" altLang="en-US" dirty="0">
                <a:latin typeface="標楷體" panose="03000509000000000000" pitchFamily="65" charset="-120"/>
                <a:ea typeface="標楷體" panose="03000509000000000000" pitchFamily="65" charset="-120"/>
                <a:cs typeface="Times New Roman" pitchFamily="18" charset="0"/>
              </a:rPr>
              <a:t>統</a:t>
            </a:r>
            <a:r>
              <a:rPr lang="en-US" altLang="zh-TW" dirty="0" smtClean="0">
                <a:latin typeface="標楷體" panose="03000509000000000000" pitchFamily="65" charset="-120"/>
                <a:ea typeface="標楷體" panose="03000509000000000000" pitchFamily="65" charset="-120"/>
                <a:cs typeface="Times New Roman" pitchFamily="18" charset="0"/>
                <a:sym typeface="Wingdings"/>
              </a:rPr>
              <a:t></a:t>
            </a:r>
            <a:r>
              <a:rPr lang="zh-TW" altLang="zh-TW" dirty="0" smtClean="0">
                <a:latin typeface="標楷體" panose="03000509000000000000" pitchFamily="65" charset="-120"/>
                <a:ea typeface="標楷體" panose="03000509000000000000" pitchFamily="65" charset="-120"/>
                <a:cs typeface="Times New Roman" pitchFamily="18" charset="0"/>
              </a:rPr>
              <a:t>重要文件掛號</a:t>
            </a:r>
            <a:endParaRPr lang="en-US" altLang="zh-TW" dirty="0" smtClean="0">
              <a:latin typeface="標楷體" panose="03000509000000000000" pitchFamily="65" charset="-120"/>
              <a:ea typeface="標楷體" panose="03000509000000000000" pitchFamily="65" charset="-120"/>
              <a:cs typeface="Times New Roman" pitchFamily="18" charset="0"/>
            </a:endParaRPr>
          </a:p>
          <a:p>
            <a:r>
              <a:rPr lang="zh-TW" altLang="zh-TW" b="1" dirty="0" smtClean="0">
                <a:latin typeface="標楷體" panose="03000509000000000000" pitchFamily="65" charset="-120"/>
                <a:ea typeface="標楷體" panose="03000509000000000000" pitchFamily="65" charset="-120"/>
                <a:cs typeface="Times New Roman" pitchFamily="18" charset="0"/>
              </a:rPr>
              <a:t>公用清冊：</a:t>
            </a:r>
            <a:endParaRPr lang="en-US" altLang="zh-TW" b="1" dirty="0" smtClean="0">
              <a:latin typeface="標楷體" panose="03000509000000000000" pitchFamily="65" charset="-120"/>
              <a:ea typeface="標楷體" panose="03000509000000000000" pitchFamily="65" charset="-120"/>
              <a:cs typeface="Times New Roman" pitchFamily="18" charset="0"/>
            </a:endParaRPr>
          </a:p>
          <a:p>
            <a:pPr lvl="1"/>
            <a:r>
              <a:rPr lang="en-US" altLang="zh-TW" dirty="0" err="1" smtClean="0">
                <a:latin typeface="標楷體" panose="03000509000000000000" pitchFamily="65" charset="-120"/>
                <a:ea typeface="標楷體" panose="03000509000000000000" pitchFamily="65" charset="-120"/>
                <a:cs typeface="Times New Roman" pitchFamily="18" charset="0"/>
              </a:rPr>
              <a:t>inccu</a:t>
            </a:r>
            <a:r>
              <a:rPr lang="en-US" altLang="zh-TW" dirty="0" smtClean="0">
                <a:latin typeface="標楷體" panose="03000509000000000000" pitchFamily="65" charset="-120"/>
                <a:ea typeface="標楷體" panose="03000509000000000000" pitchFamily="65" charset="-120"/>
                <a:cs typeface="Times New Roman" pitchFamily="18" charset="0"/>
                <a:sym typeface="Wingdings"/>
              </a:rPr>
              <a:t></a:t>
            </a:r>
            <a:r>
              <a:rPr lang="zh-TW" altLang="en-US" dirty="0" smtClean="0">
                <a:latin typeface="標楷體" panose="03000509000000000000" pitchFamily="65" charset="-120"/>
                <a:ea typeface="標楷體" panose="03000509000000000000" pitchFamily="65" charset="-120"/>
              </a:rPr>
              <a:t>校務資訊系統</a:t>
            </a:r>
            <a:r>
              <a:rPr lang="en-US" altLang="zh-TW" dirty="0" smtClean="0">
                <a:latin typeface="標楷體" panose="03000509000000000000" pitchFamily="65" charset="-120"/>
                <a:ea typeface="標楷體" panose="03000509000000000000" pitchFamily="65" charset="-120"/>
                <a:cs typeface="Times New Roman" pitchFamily="18" charset="0"/>
                <a:sym typeface="Wingdings"/>
              </a:rPr>
              <a:t></a:t>
            </a:r>
            <a:r>
              <a:rPr lang="zh-TW" altLang="en-US" dirty="0" smtClean="0">
                <a:latin typeface="標楷體" panose="03000509000000000000" pitchFamily="65" charset="-120"/>
                <a:ea typeface="標楷體" panose="03000509000000000000" pitchFamily="65" charset="-120"/>
              </a:rPr>
              <a:t>行政資訊系統</a:t>
            </a:r>
            <a:r>
              <a:rPr lang="en-US" altLang="zh-TW" dirty="0" smtClean="0">
                <a:latin typeface="標楷體" panose="03000509000000000000" pitchFamily="65" charset="-120"/>
                <a:ea typeface="標楷體" panose="03000509000000000000" pitchFamily="65" charset="-120"/>
                <a:cs typeface="Times New Roman" pitchFamily="18" charset="0"/>
                <a:sym typeface="Wingdings"/>
              </a:rPr>
              <a:t></a:t>
            </a:r>
            <a:r>
              <a:rPr lang="zh-TW" altLang="en-US" dirty="0" smtClean="0">
                <a:latin typeface="標楷體" panose="03000509000000000000" pitchFamily="65" charset="-120"/>
                <a:ea typeface="標楷體" panose="03000509000000000000" pitchFamily="65" charset="-120"/>
              </a:rPr>
              <a:t>清冊及工讀作業</a:t>
            </a:r>
            <a:r>
              <a:rPr lang="en-US" altLang="zh-TW" dirty="0" smtClean="0">
                <a:latin typeface="標楷體" panose="03000509000000000000" pitchFamily="65" charset="-120"/>
                <a:ea typeface="標楷體" panose="03000509000000000000" pitchFamily="65" charset="-120"/>
                <a:cs typeface="Times New Roman" pitchFamily="18" charset="0"/>
                <a:sym typeface="Wingdings"/>
              </a:rPr>
              <a:t></a:t>
            </a:r>
            <a:r>
              <a:rPr lang="zh-TW" altLang="en-US" dirty="0" smtClean="0">
                <a:latin typeface="標楷體" panose="03000509000000000000" pitchFamily="65" charset="-120"/>
                <a:ea typeface="標楷體" panose="03000509000000000000" pitchFamily="65" charset="-120"/>
              </a:rPr>
              <a:t>公用清冊</a:t>
            </a:r>
            <a:endParaRPr lang="zh-TW" altLang="zh-TW" dirty="0" smtClean="0">
              <a:latin typeface="標楷體" panose="03000509000000000000" pitchFamily="65" charset="-120"/>
              <a:ea typeface="標楷體" panose="03000509000000000000" pitchFamily="65" charset="-120"/>
              <a:cs typeface="Times New Roman" pitchFamily="18" charset="0"/>
            </a:endParaRPr>
          </a:p>
          <a:p>
            <a:r>
              <a:rPr lang="zh-TW" altLang="en-US" b="1" dirty="0" smtClean="0">
                <a:latin typeface="標楷體" panose="03000509000000000000" pitchFamily="65" charset="-120"/>
                <a:ea typeface="標楷體" panose="03000509000000000000" pitchFamily="65" charset="-120"/>
                <a:cs typeface="Times New Roman" pitchFamily="18" charset="0"/>
              </a:rPr>
              <a:t>現金領據清冊：</a:t>
            </a:r>
            <a:endParaRPr lang="en-US" altLang="zh-TW" b="1" dirty="0" smtClean="0">
              <a:latin typeface="標楷體" panose="03000509000000000000" pitchFamily="65" charset="-120"/>
              <a:ea typeface="標楷體" panose="03000509000000000000" pitchFamily="65" charset="-120"/>
              <a:cs typeface="Times New Roman" pitchFamily="18" charset="0"/>
            </a:endParaRPr>
          </a:p>
          <a:p>
            <a:pPr lvl="1"/>
            <a:r>
              <a:rPr lang="en-US" altLang="zh-TW" dirty="0" err="1" smtClean="0">
                <a:latin typeface="標楷體" panose="03000509000000000000" pitchFamily="65" charset="-120"/>
                <a:ea typeface="標楷體" panose="03000509000000000000" pitchFamily="65" charset="-120"/>
                <a:cs typeface="Times New Roman" pitchFamily="18" charset="0"/>
              </a:rPr>
              <a:t>inccu</a:t>
            </a:r>
            <a:r>
              <a:rPr lang="en-US" altLang="zh-TW" dirty="0" smtClean="0">
                <a:latin typeface="標楷體" panose="03000509000000000000" pitchFamily="65" charset="-120"/>
                <a:ea typeface="標楷體" panose="03000509000000000000" pitchFamily="65" charset="-120"/>
                <a:cs typeface="Times New Roman" pitchFamily="18" charset="0"/>
                <a:sym typeface="Wingdings"/>
              </a:rPr>
              <a:t></a:t>
            </a:r>
            <a:r>
              <a:rPr lang="zh-TW" altLang="en-US" dirty="0" smtClean="0">
                <a:latin typeface="標楷體" panose="03000509000000000000" pitchFamily="65" charset="-120"/>
                <a:ea typeface="標楷體" panose="03000509000000000000" pitchFamily="65" charset="-120"/>
              </a:rPr>
              <a:t>校務資訊系統</a:t>
            </a:r>
            <a:r>
              <a:rPr lang="en-US" altLang="zh-TW" dirty="0" smtClean="0">
                <a:latin typeface="標楷體" panose="03000509000000000000" pitchFamily="65" charset="-120"/>
                <a:ea typeface="標楷體" panose="03000509000000000000" pitchFamily="65" charset="-120"/>
                <a:cs typeface="Times New Roman" pitchFamily="18" charset="0"/>
                <a:sym typeface="Wingdings"/>
              </a:rPr>
              <a:t></a:t>
            </a:r>
            <a:r>
              <a:rPr lang="zh-TW" altLang="en-US" dirty="0" smtClean="0">
                <a:latin typeface="標楷體" panose="03000509000000000000" pitchFamily="65" charset="-120"/>
                <a:ea typeface="標楷體" panose="03000509000000000000" pitchFamily="65" charset="-120"/>
              </a:rPr>
              <a:t>行政資訊系統</a:t>
            </a:r>
            <a:r>
              <a:rPr lang="en-US" altLang="zh-TW" dirty="0" smtClean="0">
                <a:latin typeface="標楷體" panose="03000509000000000000" pitchFamily="65" charset="-120"/>
                <a:ea typeface="標楷體" panose="03000509000000000000" pitchFamily="65" charset="-120"/>
                <a:cs typeface="Times New Roman" pitchFamily="18" charset="0"/>
                <a:sym typeface="Wingdings"/>
              </a:rPr>
              <a:t></a:t>
            </a:r>
            <a:r>
              <a:rPr lang="zh-TW" altLang="en-US" dirty="0" smtClean="0">
                <a:latin typeface="標楷體" panose="03000509000000000000" pitchFamily="65" charset="-120"/>
                <a:ea typeface="標楷體" panose="03000509000000000000" pitchFamily="65" charset="-120"/>
              </a:rPr>
              <a:t>清冊及工讀作業</a:t>
            </a:r>
            <a:r>
              <a:rPr lang="en-US" altLang="zh-TW" dirty="0" smtClean="0">
                <a:latin typeface="標楷體" panose="03000509000000000000" pitchFamily="65" charset="-120"/>
                <a:ea typeface="標楷體" panose="03000509000000000000" pitchFamily="65" charset="-120"/>
                <a:cs typeface="Times New Roman" pitchFamily="18" charset="0"/>
                <a:sym typeface="Wingdings"/>
              </a:rPr>
              <a:t></a:t>
            </a:r>
            <a:r>
              <a:rPr lang="zh-TW" altLang="en-US" dirty="0" smtClean="0">
                <a:latin typeface="標楷體" panose="03000509000000000000" pitchFamily="65" charset="-120"/>
                <a:ea typeface="標楷體" panose="03000509000000000000" pitchFamily="65" charset="-120"/>
              </a:rPr>
              <a:t>現金領據</a:t>
            </a:r>
            <a:endParaRPr lang="en-US" altLang="zh-TW" dirty="0" smtClean="0">
              <a:latin typeface="標楷體" panose="03000509000000000000" pitchFamily="65" charset="-120"/>
              <a:ea typeface="標楷體" panose="03000509000000000000" pitchFamily="65" charset="-120"/>
            </a:endParaRPr>
          </a:p>
          <a:p>
            <a:r>
              <a:rPr lang="zh-TW" altLang="zh-TW" b="1" dirty="0" smtClean="0">
                <a:latin typeface="標楷體" panose="03000509000000000000" pitchFamily="65" charset="-120"/>
                <a:ea typeface="標楷體" panose="03000509000000000000" pitchFamily="65" charset="-120"/>
                <a:cs typeface="Times New Roman" pitchFamily="18" charset="0"/>
              </a:rPr>
              <a:t>請購單、經費結報單、增加單</a:t>
            </a:r>
            <a:r>
              <a:rPr lang="en-US" altLang="zh-TW" b="1" dirty="0" smtClean="0">
                <a:latin typeface="標楷體" panose="03000509000000000000" pitchFamily="65" charset="-120"/>
                <a:ea typeface="標楷體" panose="03000509000000000000" pitchFamily="65" charset="-120"/>
                <a:cs typeface="Times New Roman" pitchFamily="18" charset="0"/>
              </a:rPr>
              <a:t>(</a:t>
            </a:r>
            <a:r>
              <a:rPr lang="zh-TW" altLang="zh-TW" b="1" dirty="0" smtClean="0">
                <a:latin typeface="標楷體" panose="03000509000000000000" pitchFamily="65" charset="-120"/>
                <a:ea typeface="標楷體" panose="03000509000000000000" pitchFamily="65" charset="-120"/>
                <a:cs typeface="Times New Roman" pitchFamily="18" charset="0"/>
              </a:rPr>
              <a:t>財產</a:t>
            </a:r>
            <a:r>
              <a:rPr lang="zh-TW" altLang="en-US" b="1" dirty="0" smtClean="0">
                <a:latin typeface="標楷體" panose="03000509000000000000" pitchFamily="65" charset="-120"/>
                <a:ea typeface="標楷體" panose="03000509000000000000" pitchFamily="65" charset="-120"/>
                <a:cs typeface="Times New Roman" pitchFamily="18" charset="0"/>
              </a:rPr>
              <a:t>、</a:t>
            </a:r>
            <a:r>
              <a:rPr lang="zh-TW" altLang="zh-TW" b="1" dirty="0" smtClean="0">
                <a:latin typeface="標楷體" panose="03000509000000000000" pitchFamily="65" charset="-120"/>
                <a:ea typeface="標楷體" panose="03000509000000000000" pitchFamily="65" charset="-120"/>
                <a:cs typeface="Times New Roman" pitchFamily="18" charset="0"/>
              </a:rPr>
              <a:t>物品</a:t>
            </a:r>
            <a:r>
              <a:rPr lang="zh-TW" altLang="en-US" b="1" dirty="0" smtClean="0">
                <a:latin typeface="標楷體" panose="03000509000000000000" pitchFamily="65" charset="-120"/>
                <a:ea typeface="標楷體" panose="03000509000000000000" pitchFamily="65" charset="-120"/>
                <a:cs typeface="Times New Roman" pitchFamily="18" charset="0"/>
              </a:rPr>
              <a:t>、軟體</a:t>
            </a:r>
            <a:r>
              <a:rPr lang="en-US" altLang="zh-TW" b="1" dirty="0" smtClean="0">
                <a:latin typeface="標楷體" panose="03000509000000000000" pitchFamily="65" charset="-120"/>
                <a:ea typeface="標楷體" panose="03000509000000000000" pitchFamily="65" charset="-120"/>
                <a:cs typeface="Times New Roman" pitchFamily="18" charset="0"/>
              </a:rPr>
              <a:t>) </a:t>
            </a:r>
            <a:r>
              <a:rPr lang="zh-TW" altLang="zh-TW" b="1" dirty="0" smtClean="0">
                <a:latin typeface="標楷體" panose="03000509000000000000" pitchFamily="65" charset="-120"/>
                <a:ea typeface="標楷體" panose="03000509000000000000" pitchFamily="65" charset="-120"/>
                <a:cs typeface="Times New Roman" pitchFamily="18" charset="0"/>
              </a:rPr>
              <a:t>：</a:t>
            </a:r>
            <a:endParaRPr lang="en-US" altLang="zh-TW" b="1" dirty="0" smtClean="0">
              <a:latin typeface="標楷體" panose="03000509000000000000" pitchFamily="65" charset="-120"/>
              <a:ea typeface="標楷體" panose="03000509000000000000" pitchFamily="65" charset="-120"/>
              <a:cs typeface="Times New Roman" pitchFamily="18" charset="0"/>
            </a:endParaRPr>
          </a:p>
          <a:p>
            <a:pPr lvl="1"/>
            <a:r>
              <a:rPr lang="en-US" altLang="zh-TW" dirty="0" err="1" smtClean="0">
                <a:latin typeface="標楷體" panose="03000509000000000000" pitchFamily="65" charset="-120"/>
                <a:ea typeface="標楷體" panose="03000509000000000000" pitchFamily="65" charset="-120"/>
                <a:cs typeface="Times New Roman" pitchFamily="18" charset="0"/>
              </a:rPr>
              <a:t>inccu</a:t>
            </a:r>
            <a:r>
              <a:rPr lang="en-US" altLang="zh-TW" dirty="0" smtClean="0">
                <a:latin typeface="標楷體" panose="03000509000000000000" pitchFamily="65" charset="-120"/>
                <a:ea typeface="標楷體" panose="03000509000000000000" pitchFamily="65" charset="-120"/>
                <a:cs typeface="Times New Roman" pitchFamily="18" charset="0"/>
                <a:sym typeface="Wingdings"/>
              </a:rPr>
              <a:t></a:t>
            </a:r>
            <a:r>
              <a:rPr lang="zh-TW" altLang="zh-TW" dirty="0" smtClean="0">
                <a:latin typeface="標楷體" panose="03000509000000000000" pitchFamily="65" charset="-120"/>
                <a:ea typeface="標楷體" panose="03000509000000000000" pitchFamily="65" charset="-120"/>
                <a:cs typeface="Times New Roman" pitchFamily="18" charset="0"/>
              </a:rPr>
              <a:t>新平台校務系統</a:t>
            </a:r>
            <a:r>
              <a:rPr lang="en-US" altLang="zh-TW" dirty="0" smtClean="0">
                <a:latin typeface="標楷體" panose="03000509000000000000" pitchFamily="65" charset="-120"/>
                <a:ea typeface="標楷體" panose="03000509000000000000" pitchFamily="65" charset="-120"/>
                <a:cs typeface="Times New Roman" pitchFamily="18" charset="0"/>
                <a:sym typeface="Wingdings" pitchFamily="2" charset="2"/>
              </a:rPr>
              <a:t></a:t>
            </a:r>
            <a:r>
              <a:rPr lang="zh-TW" altLang="en-US" dirty="0" smtClean="0">
                <a:latin typeface="標楷體" panose="03000509000000000000" pitchFamily="65" charset="-120"/>
                <a:ea typeface="標楷體" panose="03000509000000000000" pitchFamily="65" charset="-120"/>
                <a:cs typeface="Times New Roman" pitchFamily="18" charset="0"/>
                <a:sym typeface="Wingdings" pitchFamily="2" charset="2"/>
              </a:rPr>
              <a:t>教職員資訊系統</a:t>
            </a:r>
            <a:r>
              <a:rPr lang="en-US" altLang="zh-TW" dirty="0" smtClean="0">
                <a:latin typeface="標楷體" panose="03000509000000000000" pitchFamily="65" charset="-120"/>
                <a:ea typeface="標楷體" panose="03000509000000000000" pitchFamily="65" charset="-120"/>
                <a:cs typeface="Times New Roman" pitchFamily="18" charset="0"/>
                <a:sym typeface="Wingdings" pitchFamily="2" charset="2"/>
              </a:rPr>
              <a:t></a:t>
            </a:r>
            <a:r>
              <a:rPr lang="zh-TW" altLang="en-US" dirty="0" smtClean="0">
                <a:latin typeface="標楷體" panose="03000509000000000000" pitchFamily="65" charset="-120"/>
                <a:ea typeface="標楷體" panose="03000509000000000000" pitchFamily="65" charset="-120"/>
                <a:cs typeface="Times New Roman" pitchFamily="18" charset="0"/>
                <a:sym typeface="Wingdings" pitchFamily="2" charset="2"/>
              </a:rPr>
              <a:t>採購管理</a:t>
            </a:r>
            <a:endParaRPr lang="en-US" altLang="zh-TW" dirty="0" smtClean="0">
              <a:latin typeface="標楷體" panose="03000509000000000000" pitchFamily="65" charset="-120"/>
              <a:ea typeface="標楷體" panose="03000509000000000000" pitchFamily="65" charset="-120"/>
              <a:cs typeface="Times New Roman" pitchFamily="18" charset="0"/>
              <a:sym typeface="Wingdings" pitchFamily="2" charset="2"/>
            </a:endParaRPr>
          </a:p>
          <a:p>
            <a:r>
              <a:rPr lang="zh-TW" altLang="zh-TW" b="1" dirty="0" smtClean="0">
                <a:latin typeface="標楷體" panose="03000509000000000000" pitchFamily="65" charset="-120"/>
                <a:ea typeface="標楷體" panose="03000509000000000000" pitchFamily="65" charset="-120"/>
                <a:cs typeface="Times New Roman" pitchFamily="18" charset="0"/>
              </a:rPr>
              <a:t>老師的出差申請</a:t>
            </a:r>
            <a:r>
              <a:rPr lang="zh-TW" altLang="zh-TW" b="1" smtClean="0">
                <a:latin typeface="標楷體" panose="03000509000000000000" pitchFamily="65" charset="-120"/>
                <a:ea typeface="標楷體" panose="03000509000000000000" pitchFamily="65" charset="-120"/>
                <a:cs typeface="Times New Roman" pitchFamily="18" charset="0"/>
              </a:rPr>
              <a:t>單</a:t>
            </a:r>
            <a:r>
              <a:rPr lang="zh-TW" altLang="en-US" b="1" smtClean="0">
                <a:latin typeface="標楷體" panose="03000509000000000000" pitchFamily="65" charset="-120"/>
                <a:ea typeface="標楷體" panose="03000509000000000000" pitchFamily="65" charset="-120"/>
                <a:cs typeface="Times New Roman" pitchFamily="18" charset="0"/>
              </a:rPr>
              <a:t>：</a:t>
            </a:r>
            <a:endParaRPr lang="en-US" altLang="zh-TW" b="1" dirty="0" smtClean="0">
              <a:latin typeface="標楷體" panose="03000509000000000000" pitchFamily="65" charset="-120"/>
              <a:ea typeface="標楷體" panose="03000509000000000000" pitchFamily="65" charset="-120"/>
              <a:cs typeface="Times New Roman" pitchFamily="18" charset="0"/>
            </a:endParaRPr>
          </a:p>
          <a:p>
            <a:pPr lvl="1"/>
            <a:r>
              <a:rPr lang="en-US" altLang="zh-TW" dirty="0" err="1" smtClean="0">
                <a:latin typeface="標楷體" panose="03000509000000000000" pitchFamily="65" charset="-120"/>
                <a:ea typeface="標楷體" panose="03000509000000000000" pitchFamily="65" charset="-120"/>
                <a:cs typeface="Times New Roman" pitchFamily="18" charset="0"/>
              </a:rPr>
              <a:t>inccu</a:t>
            </a:r>
            <a:r>
              <a:rPr lang="en-US" altLang="zh-TW" dirty="0" smtClean="0">
                <a:latin typeface="標楷體" panose="03000509000000000000" pitchFamily="65" charset="-120"/>
                <a:ea typeface="標楷體" panose="03000509000000000000" pitchFamily="65" charset="-120"/>
                <a:cs typeface="Times New Roman" pitchFamily="18" charset="0"/>
              </a:rPr>
              <a:t>→</a:t>
            </a:r>
            <a:r>
              <a:rPr lang="zh-TW" altLang="en-US" dirty="0" smtClean="0">
                <a:latin typeface="標楷體" panose="03000509000000000000" pitchFamily="65" charset="-120"/>
                <a:ea typeface="標楷體" panose="03000509000000000000" pitchFamily="65" charset="-120"/>
                <a:cs typeface="Times New Roman" pitchFamily="18" charset="0"/>
              </a:rPr>
              <a:t>簽核流程系統→查詢表單→搜尋→選取表單名稱→列印。</a:t>
            </a:r>
            <a:endParaRPr lang="en-US" altLang="zh-TW" dirty="0" smtClean="0">
              <a:latin typeface="標楷體" panose="03000509000000000000" pitchFamily="65" charset="-120"/>
              <a:ea typeface="標楷體" panose="03000509000000000000" pitchFamily="65" charset="-120"/>
              <a:cs typeface="Times New Roman" pitchFamily="18" charset="0"/>
            </a:endParaRPr>
          </a:p>
          <a:p>
            <a:r>
              <a:rPr lang="zh-TW" altLang="en-US" b="1" dirty="0" smtClean="0">
                <a:latin typeface="標楷體" panose="03000509000000000000" pitchFamily="65" charset="-120"/>
                <a:ea typeface="標楷體" panose="03000509000000000000" pitchFamily="65" charset="-120"/>
                <a:cs typeface="Times New Roman" pitchFamily="18" charset="0"/>
              </a:rPr>
              <a:t>科技部</a:t>
            </a:r>
            <a:r>
              <a:rPr lang="zh-TW" altLang="zh-TW" b="1" dirty="0" smtClean="0">
                <a:latin typeface="標楷體" panose="03000509000000000000" pitchFamily="65" charset="-120"/>
                <a:ea typeface="標楷體" panose="03000509000000000000" pitchFamily="65" charset="-120"/>
                <a:cs typeface="Times New Roman" pitchFamily="18" charset="0"/>
              </a:rPr>
              <a:t>計畫申請書、核定清單：</a:t>
            </a:r>
            <a:endParaRPr lang="en-US" altLang="zh-TW" b="1" dirty="0" smtClean="0">
              <a:latin typeface="標楷體" panose="03000509000000000000" pitchFamily="65" charset="-120"/>
              <a:ea typeface="標楷體" panose="03000509000000000000" pitchFamily="65" charset="-120"/>
              <a:cs typeface="Times New Roman" pitchFamily="18" charset="0"/>
            </a:endParaRPr>
          </a:p>
          <a:p>
            <a:pPr lvl="1"/>
            <a:r>
              <a:rPr lang="zh-TW" altLang="zh-TW" dirty="0" smtClean="0">
                <a:latin typeface="標楷體" panose="03000509000000000000" pitchFamily="65" charset="-120"/>
                <a:ea typeface="標楷體" panose="03000509000000000000" pitchFamily="65" charset="-120"/>
                <a:cs typeface="Times New Roman" pitchFamily="18" charset="0"/>
              </a:rPr>
              <a:t>至</a:t>
            </a:r>
            <a:r>
              <a:rPr lang="zh-TW" altLang="en-US" dirty="0" smtClean="0">
                <a:latin typeface="標楷體" panose="03000509000000000000" pitchFamily="65" charset="-120"/>
                <a:ea typeface="標楷體" panose="03000509000000000000" pitchFamily="65" charset="-120"/>
                <a:cs typeface="Times New Roman" pitchFamily="18" charset="0"/>
              </a:rPr>
              <a:t>科技部</a:t>
            </a:r>
            <a:r>
              <a:rPr lang="zh-TW" altLang="zh-TW" dirty="0" smtClean="0">
                <a:latin typeface="標楷體" panose="03000509000000000000" pitchFamily="65" charset="-120"/>
                <a:ea typeface="標楷體" panose="03000509000000000000" pitchFamily="65" charset="-120"/>
                <a:cs typeface="Times New Roman" pitchFamily="18" charset="0"/>
              </a:rPr>
              <a:t>網頁登入後，可查詢該計畫內容。</a:t>
            </a:r>
            <a:endParaRPr lang="zh-TW" altLang="en-US" dirty="0" smtClean="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8</a:t>
            </a:fld>
            <a:endParaRPr lang="zh-TW"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00B0F0"/>
                </a:solidFill>
                <a:latin typeface="標楷體" panose="03000509000000000000" pitchFamily="65" charset="-120"/>
                <a:ea typeface="標楷體" panose="03000509000000000000" pitchFamily="65" charset="-120"/>
              </a:rPr>
              <a:t>掛號公文</a:t>
            </a:r>
            <a:r>
              <a:rPr lang="zh-TW" altLang="en-US" dirty="0" smtClean="0">
                <a:latin typeface="標楷體" panose="03000509000000000000" pitchFamily="65" charset="-120"/>
                <a:ea typeface="標楷體" panose="03000509000000000000" pitchFamily="65" charset="-120"/>
              </a:rPr>
              <a:t>範例</a:t>
            </a:r>
            <a:endParaRPr lang="zh-TW" altLang="en-US"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9</a:t>
            </a:fld>
            <a:endParaRPr lang="zh-TW" altLang="en-US"/>
          </a:p>
        </p:txBody>
      </p:sp>
      <p:pic>
        <p:nvPicPr>
          <p:cNvPr id="4098" name="Picture 2"/>
          <p:cNvPicPr>
            <a:picLocks noChangeAspect="1" noChangeArrowheads="1"/>
          </p:cNvPicPr>
          <p:nvPr/>
        </p:nvPicPr>
        <p:blipFill>
          <a:blip r:embed="rId2" cstate="print"/>
          <a:srcRect/>
          <a:stretch>
            <a:fillRect/>
          </a:stretch>
        </p:blipFill>
        <p:spPr bwMode="auto">
          <a:xfrm>
            <a:off x="0" y="1103000"/>
            <a:ext cx="8102336" cy="4918288"/>
          </a:xfrm>
          <a:prstGeom prst="rect">
            <a:avLst/>
          </a:prstGeom>
          <a:noFill/>
          <a:ln w="9525">
            <a:noFill/>
            <a:miter lim="800000"/>
            <a:headEnd/>
            <a:tailEnd/>
          </a:ln>
        </p:spPr>
      </p:pic>
      <p:sp>
        <p:nvSpPr>
          <p:cNvPr id="6" name="右大括弧 5"/>
          <p:cNvSpPr/>
          <p:nvPr/>
        </p:nvSpPr>
        <p:spPr>
          <a:xfrm>
            <a:off x="5724128" y="4581128"/>
            <a:ext cx="373708" cy="1018877"/>
          </a:xfrm>
          <a:prstGeom prst="rightBrace">
            <a:avLst/>
          </a:prstGeom>
          <a:ln>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華麗">
  <a:themeElements>
    <a:clrScheme name="華麗">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華麗">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華麗">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11657</TotalTime>
  <Words>8566</Words>
  <Application>Microsoft Office PowerPoint</Application>
  <PresentationFormat>如螢幕大小 (4:3)</PresentationFormat>
  <Paragraphs>705</Paragraphs>
  <Slides>70</Slides>
  <Notes>16</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70</vt:i4>
      </vt:variant>
    </vt:vector>
  </HeadingPairs>
  <TitlesOfParts>
    <vt:vector size="79" baseType="lpstr">
      <vt:lpstr>微軟正黑體</vt:lpstr>
      <vt:lpstr>新細明體</vt:lpstr>
      <vt:lpstr>標楷體</vt:lpstr>
      <vt:lpstr>Calibri</vt:lpstr>
      <vt:lpstr>Times New Roman</vt:lpstr>
      <vt:lpstr>Trebuchet MS</vt:lpstr>
      <vt:lpstr>Wingdings</vt:lpstr>
      <vt:lpstr>Wingdings 2</vt:lpstr>
      <vt:lpstr>華麗</vt:lpstr>
      <vt:lpstr>產學合作計畫 報帳流程及注意事項 </vt:lpstr>
      <vt:lpstr>各類計畫經費主計室承辦人</vt:lpstr>
      <vt:lpstr>大綱</vt:lpstr>
      <vt:lpstr>網頁資源、常用法規與表單</vt:lpstr>
      <vt:lpstr>網頁資源</vt:lpstr>
      <vt:lpstr>常用法規</vt:lpstr>
      <vt:lpstr>常用表單(主計室網頁可下載)</vt:lpstr>
      <vt:lpstr>常用表單(非主計室網頁)</vt:lpstr>
      <vt:lpstr>掛號公文範例</vt:lpstr>
      <vt:lpstr>公用清冊注意事項及範例(1/2)</vt:lpstr>
      <vt:lpstr>公用清冊注意事項及範例(2/2)</vt:lpstr>
      <vt:lpstr>支出憑證黏存單注意事項及範例(1/2)</vt:lpstr>
      <vt:lpstr>支出憑證黏存單注意事項及範例(2/2)</vt:lpstr>
      <vt:lpstr>支出證明單注意事項及範例(1/2)</vt:lpstr>
      <vt:lpstr>支出證明單注意事項及範例(2/2)</vt:lpstr>
      <vt:lpstr>報帳相關流程</vt:lpstr>
      <vt:lpstr>報帳基本流程</vt:lpstr>
      <vt:lpstr>採購相關行政流程(1/3)</vt:lpstr>
      <vt:lpstr>採購相關行政流程(2/3)</vt:lpstr>
      <vt:lpstr>採購相關行政流程(3/3)</vt:lpstr>
      <vt:lpstr>經費報支與結案</vt:lpstr>
      <vt:lpstr>重點提示(1/3)</vt:lpstr>
      <vt:lpstr>重點提示(2/3)</vt:lpstr>
      <vt:lpstr>重點提示(3/3)</vt:lpstr>
      <vt:lpstr>各項經費報支說明目錄</vt:lpstr>
      <vt:lpstr>郵資</vt:lpstr>
      <vt:lpstr>通信費</vt:lpstr>
      <vt:lpstr>文具、電腦週邊(含軟體)、圖書</vt:lpstr>
      <vt:lpstr>儀器維修費</vt:lpstr>
      <vt:lpstr>出席費</vt:lpstr>
      <vt:lpstr>講座鐘點費</vt:lpstr>
      <vt:lpstr>演講費</vt:lpstr>
      <vt:lpstr>稿費(1/2)</vt:lpstr>
      <vt:lpstr>稿費(2/2)</vt:lpstr>
      <vt:lpstr>以現金支付受試者人體試驗或問卷調查等相關報酬(1/3)</vt:lpstr>
      <vt:lpstr>以現金支付受試者人體試驗或問卷調查等相關報酬(2/3)</vt:lpstr>
      <vt:lpstr>逕付受訪者—朱○○與古○○</vt:lpstr>
      <vt:lpstr>會議餐費(1/2)</vt:lpstr>
      <vt:lpstr>會議餐費(2/2)</vt:lpstr>
      <vt:lpstr>學會年費或入會費、會議註冊費</vt:lpstr>
      <vt:lpstr>邀請國外學者來臺費用(1/3)</vt:lpstr>
      <vt:lpstr>邀請國外學者來臺費用(2/3)</vt:lpstr>
      <vt:lpstr>邀請國外學者來臺費用(3/3)</vt:lpstr>
      <vt:lpstr>計程車資</vt:lpstr>
      <vt:lpstr>國內出差旅費 (1/3)</vt:lpstr>
      <vt:lpstr>國內出差旅費 (2/3)</vt:lpstr>
      <vt:lpstr>國內出差旅費(3/3)--參加訓練或講習</vt:lpstr>
      <vt:lpstr>國外出差旅費(1/5)</vt:lpstr>
      <vt:lpstr>國外出差旅費(2/5)--交通費</vt:lpstr>
      <vt:lpstr>國外出差旅費(3/5)--生活費</vt:lpstr>
      <vt:lpstr>國外出差旅費(4/5)--辦公費</vt:lpstr>
      <vt:lpstr>國外出差旅費(5/5)--赴國外進修、研究、實習</vt:lpstr>
      <vt:lpstr>報支國內(外)出差旅費注意事項(1/2)</vt:lpstr>
      <vt:lpstr>報支國內(外)出差旅費注意事項(2/2)</vt:lpstr>
      <vt:lpstr>研究設備</vt:lpstr>
      <vt:lpstr>彈性支用額度(1/2)</vt:lpstr>
      <vt:lpstr>彈性支用額度(2/2)</vt:lpstr>
      <vt:lpstr>科技部計畫經費結案(1/2)</vt:lpstr>
      <vt:lpstr>科技部計畫經費結案(2/2)</vt:lpstr>
      <vt:lpstr>非科技部產學合作(委託)計畫重點事項 (1/3)</vt:lpstr>
      <vt:lpstr>PowerPoint 簡報</vt:lpstr>
      <vt:lpstr>非科技部產學合作(委託)計畫重點事項 (3/3)</vt:lpstr>
      <vt:lpstr>產學合作計畫行管費與結餘款重點事項 (1/2)</vt:lpstr>
      <vt:lpstr>產學合作計畫行管費與結餘款重點事項 (2/2)</vt:lpstr>
      <vt:lpstr>其他注意事項</vt:lpstr>
      <vt:lpstr>支出憑證注意事項---統一發票</vt:lpstr>
      <vt:lpstr>支出憑證注意事項---收據</vt:lpstr>
      <vt:lpstr>報支經費注意事項---向國外廠商購買商品(勞務)</vt:lpstr>
      <vt:lpstr>預借款注意事項</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報帳之行政流程及必須注意之事項 </dc:title>
  <dc:creator>user</dc:creator>
  <cp:lastModifiedBy>user</cp:lastModifiedBy>
  <cp:revision>782</cp:revision>
  <cp:lastPrinted>2021-08-30T06:29:12Z</cp:lastPrinted>
  <dcterms:created xsi:type="dcterms:W3CDTF">2013-09-16T02:27:41Z</dcterms:created>
  <dcterms:modified xsi:type="dcterms:W3CDTF">2022-03-07T03:09:47Z</dcterms:modified>
</cp:coreProperties>
</file>